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1" r:id="rId1"/>
  </p:sldMasterIdLst>
  <p:sldIdLst>
    <p:sldId id="261" r:id="rId2"/>
    <p:sldId id="260" r:id="rId3"/>
    <p:sldId id="262" r:id="rId4"/>
    <p:sldId id="274" r:id="rId5"/>
    <p:sldId id="266" r:id="rId6"/>
    <p:sldId id="263" r:id="rId7"/>
    <p:sldId id="264" r:id="rId8"/>
    <p:sldId id="267" r:id="rId9"/>
    <p:sldId id="272" r:id="rId10"/>
    <p:sldId id="273" r:id="rId11"/>
    <p:sldId id="268" r:id="rId12"/>
    <p:sldId id="270" r:id="rId13"/>
    <p:sldId id="271" r:id="rId14"/>
    <p:sldId id="265"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6" d="100"/>
          <a:sy n="76" d="100"/>
        </p:scale>
        <p:origin x="-64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29854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681589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7431092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40964826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5329014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4199373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359260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8277615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65355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23920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301411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pPr/>
              <a:t>5/4/2017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421135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pPr/>
              <a:t>5/4/2017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4098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pPr/>
              <a:t>5/4/2017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645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F6E2C9B-5FA2-460D-9BE7-B0812FC2A6FF}" type="datetimeFigureOut">
              <a:rPr lang="en-US" smtClean="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12604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586B75A-687E-405C-8A0B-8D00578BA2C3}" type="datetimeFigureOut">
              <a:rPr lang="en-US" smtClean="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34339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5/4/2017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392008228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AW57sUfCRE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0716" y="473817"/>
            <a:ext cx="8596668" cy="1320800"/>
          </a:xfrm>
        </p:spPr>
        <p:txBody>
          <a:bodyPr>
            <a:normAutofit/>
          </a:bodyPr>
          <a:lstStyle/>
          <a:p>
            <a:r>
              <a:rPr lang="it-IT" sz="6000" dirty="0" err="1">
                <a:latin typeface="Castellar" panose="020A0402060406010301" pitchFamily="18" charset="0"/>
              </a:rPr>
              <a:t>PLaCIDO</a:t>
            </a:r>
            <a:r>
              <a:rPr lang="it-IT" sz="6000" dirty="0">
                <a:latin typeface="Castellar" panose="020A0402060406010301" pitchFamily="18" charset="0"/>
              </a:rPr>
              <a:t> RIZZOTTO</a:t>
            </a:r>
          </a:p>
        </p:txBody>
      </p:sp>
      <p:pic>
        <p:nvPicPr>
          <p:cNvPr id="3" name="Immagine 2"/>
          <p:cNvPicPr>
            <a:picLocks noChangeAspect="1"/>
          </p:cNvPicPr>
          <p:nvPr/>
        </p:nvPicPr>
        <p:blipFill>
          <a:blip r:embed="rId2"/>
          <a:stretch>
            <a:fillRect/>
          </a:stretch>
        </p:blipFill>
        <p:spPr>
          <a:xfrm rot="546991">
            <a:off x="2813520" y="1884352"/>
            <a:ext cx="5612720" cy="41949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65213931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mafia uccide solo d’estate (Giuseppe Letizia)</a:t>
            </a:r>
          </a:p>
        </p:txBody>
      </p:sp>
      <p:sp>
        <p:nvSpPr>
          <p:cNvPr id="5" name="Segnaposto contenuto 4"/>
          <p:cNvSpPr>
            <a:spLocks noGrp="1"/>
          </p:cNvSpPr>
          <p:nvPr>
            <p:ph idx="1"/>
          </p:nvPr>
        </p:nvSpPr>
        <p:spPr/>
        <p:txBody>
          <a:bodyPr/>
          <a:lstStyle/>
          <a:p>
            <a:r>
              <a:rPr lang="it-IT" dirty="0" smtClean="0">
                <a:hlinkClick r:id="rId2"/>
              </a:rPr>
              <a:t>https://</a:t>
            </a:r>
            <a:r>
              <a:rPr lang="it-IT" dirty="0" smtClean="0">
                <a:hlinkClick r:id="rId2"/>
              </a:rPr>
              <a:t>youtu.be/AW57sUfCREA</a:t>
            </a:r>
            <a:endParaRPr lang="it-IT" dirty="0" smtClean="0"/>
          </a:p>
          <a:p>
            <a:endParaRPr lang="it-IT" dirty="0" smtClean="0"/>
          </a:p>
          <a:p>
            <a:endParaRPr lang="it-IT" dirty="0"/>
          </a:p>
        </p:txBody>
      </p:sp>
      <p:pic>
        <p:nvPicPr>
          <p:cNvPr id="6" name="Immagine 5" descr="images.jpeg"/>
          <p:cNvPicPr>
            <a:picLocks noChangeAspect="1"/>
          </p:cNvPicPr>
          <p:nvPr/>
        </p:nvPicPr>
        <p:blipFill>
          <a:blip r:embed="rId3"/>
          <a:stretch>
            <a:fillRect/>
          </a:stretch>
        </p:blipFill>
        <p:spPr>
          <a:xfrm>
            <a:off x="1335325" y="2967102"/>
            <a:ext cx="5639509" cy="3158125"/>
          </a:xfrm>
          <a:prstGeom prst="rect">
            <a:avLst/>
          </a:prstGeom>
        </p:spPr>
      </p:pic>
    </p:spTree>
    <p:extLst>
      <p:ext uri="{BB962C8B-B14F-4D97-AF65-F5344CB8AC3E}">
        <p14:creationId xmlns:p14="http://schemas.microsoft.com/office/powerpoint/2010/main" xmlns="" val="27931606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RITROVAMENTO DEI RESTI</a:t>
            </a:r>
          </a:p>
        </p:txBody>
      </p:sp>
      <p:sp>
        <p:nvSpPr>
          <p:cNvPr id="3" name="Segnaposto contenuto 2"/>
          <p:cNvSpPr>
            <a:spLocks noGrp="1"/>
          </p:cNvSpPr>
          <p:nvPr>
            <p:ph idx="1"/>
          </p:nvPr>
        </p:nvSpPr>
        <p:spPr/>
        <p:txBody>
          <a:bodyPr>
            <a:normAutofit/>
          </a:bodyPr>
          <a:lstStyle/>
          <a:p>
            <a:r>
              <a:rPr lang="it-IT" dirty="0"/>
              <a:t>Il 9 marzo 2012 l'esame del DNA, comparato con quello estratto dal padre Carmelo Rizzotto, morto da tempo e riesumato per questo scopo, ha confermato che i resti trovati il 7 luglio 2009 dopo una lunga e difficile indagine condotta dagli uomini della Polizia di Stato in servizio presso il Commissariato PS di Corleone, all'interno di una foiba di Rocca </a:t>
            </a:r>
            <a:r>
              <a:rPr lang="it-IT" dirty="0" err="1"/>
              <a:t>Busambra</a:t>
            </a:r>
            <a:r>
              <a:rPr lang="it-IT" dirty="0"/>
              <a:t> a Corleone, appartengono a Placido. I resti sono stati recuperati da personale specializzato per interventi speleologici del Comando Provinciale Vigili del Fuoco di Palermo.</a:t>
            </a:r>
          </a:p>
          <a:p>
            <a:r>
              <a:rPr lang="it-IT" dirty="0"/>
              <a:t>Il 16 marzo 2012 il Consiglio dei Ministri ha deciso i Funerali di Stato per Placido Rizzotto, svolti a Corleone il 24 maggio 2012 alla presenza del Presidente della Repubblica Giorgio Napolitano.</a:t>
            </a:r>
          </a:p>
        </p:txBody>
      </p:sp>
      <p:pic>
        <p:nvPicPr>
          <p:cNvPr id="4" name="Immagine 3"/>
          <p:cNvPicPr>
            <a:picLocks noChangeAspect="1"/>
          </p:cNvPicPr>
          <p:nvPr/>
        </p:nvPicPr>
        <p:blipFill>
          <a:blip r:embed="rId2"/>
          <a:stretch>
            <a:fillRect/>
          </a:stretch>
        </p:blipFill>
        <p:spPr>
          <a:xfrm>
            <a:off x="8799687" y="275572"/>
            <a:ext cx="2814413" cy="1870223"/>
          </a:xfrm>
          <a:prstGeom prst="rect">
            <a:avLst/>
          </a:prstGeom>
        </p:spPr>
      </p:pic>
    </p:spTree>
    <p:extLst>
      <p:ext uri="{BB962C8B-B14F-4D97-AF65-F5344CB8AC3E}">
        <p14:creationId xmlns:p14="http://schemas.microsoft.com/office/powerpoint/2010/main" xmlns="" val="14705927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FUNERALE DI PLACIDO RIZZOTTO </a:t>
            </a:r>
          </a:p>
        </p:txBody>
      </p:sp>
      <p:sp>
        <p:nvSpPr>
          <p:cNvPr id="5" name="Segnaposto contenuto 4"/>
          <p:cNvSpPr>
            <a:spLocks noGrp="1"/>
          </p:cNvSpPr>
          <p:nvPr>
            <p:ph idx="1"/>
          </p:nvPr>
        </p:nvSpPr>
        <p:spPr/>
        <p:txBody>
          <a:bodyPr>
            <a:normAutofit/>
          </a:bodyPr>
          <a:lstStyle/>
          <a:p>
            <a:r>
              <a:rPr lang="it-IT" dirty="0">
                <a:latin typeface="Comic Sans MS" panose="030F0702030302020204" pitchFamily="66" charset="0"/>
              </a:rPr>
              <a:t>Un’urna di marmo bianco e rosso, larga un metro e alta non più di cinquanta centimetri, con inciso nome, cognome, data di nascita e di morte. Sono racchiusi qui dentro gli ultimi resti di Placido Rizzotto, il sindacalista della Cgil assassinato dalla mafia il 10 marzo del 1948: un feretro minimo per il funerale di Stato più in ritardo della storia. In una Corleone blindatissima per la presenza del capo dello Stato Giorgio Napolitano, si è finalmente potuto scrivere l’ultimo capitolo della tormentata vicenda del sindacalista ammazzato da Luciano </a:t>
            </a:r>
            <a:r>
              <a:rPr lang="it-IT" dirty="0" err="1">
                <a:latin typeface="Comic Sans MS" panose="030F0702030302020204" pitchFamily="66" charset="0"/>
              </a:rPr>
              <a:t>Liggio</a:t>
            </a:r>
            <a:r>
              <a:rPr lang="it-IT" dirty="0">
                <a:latin typeface="Comic Sans MS" panose="030F0702030302020204" pitchFamily="66" charset="0"/>
              </a:rPr>
              <a:t> con tre colpi di pistola. Da allora sono dovuti passare ben sessantaquattro anni prima che Rizzotto potesse avere una degna sepoltura.</a:t>
            </a:r>
          </a:p>
        </p:txBody>
      </p:sp>
    </p:spTree>
    <p:extLst>
      <p:ext uri="{BB962C8B-B14F-4D97-AF65-F5344CB8AC3E}">
        <p14:creationId xmlns:p14="http://schemas.microsoft.com/office/powerpoint/2010/main" xmlns="" val="25175603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65230" y="1471476"/>
            <a:ext cx="8596668" cy="3880773"/>
          </a:xfrm>
        </p:spPr>
        <p:txBody>
          <a:bodyPr/>
          <a:lstStyle/>
          <a:p>
            <a:r>
              <a:rPr lang="it-IT" dirty="0"/>
              <a:t>“A Corleone i mafiosi hanno tutti una tomba nel cimitero, per Placido </a:t>
            </a:r>
            <a:r>
              <a:rPr lang="it-IT" dirty="0" err="1"/>
              <a:t>Rizzotto</a:t>
            </a:r>
            <a:r>
              <a:rPr lang="it-IT" dirty="0"/>
              <a:t> però non c’è ancora nessun loculo” aveva accusato a più riprese il nipote, omonimo del sindacalista assassinato, di cui non si erano mai identificati i resti. </a:t>
            </a:r>
            <a:endParaRPr lang="it-IT" dirty="0" smtClean="0"/>
          </a:p>
          <a:p>
            <a:r>
              <a:rPr lang="it-IT" dirty="0" smtClean="0"/>
              <a:t>Durante i </a:t>
            </a:r>
            <a:r>
              <a:rPr lang="it-IT" dirty="0"/>
              <a:t>funerali di Stato </a:t>
            </a:r>
            <a:r>
              <a:rPr lang="it-IT" dirty="0" smtClean="0"/>
              <a:t>il presidente Napolitano</a:t>
            </a:r>
            <a:r>
              <a:rPr lang="it-IT" dirty="0"/>
              <a:t> </a:t>
            </a:r>
            <a:r>
              <a:rPr lang="it-IT" dirty="0" smtClean="0"/>
              <a:t>ha consegnato </a:t>
            </a:r>
            <a:r>
              <a:rPr lang="it-IT" dirty="0"/>
              <a:t>la medaglia d’oro al valor civile alla sorella di </a:t>
            </a:r>
            <a:r>
              <a:rPr lang="it-IT" dirty="0" err="1"/>
              <a:t>Rizzotto</a:t>
            </a:r>
            <a:r>
              <a:rPr lang="it-IT" dirty="0"/>
              <a:t>, Giuseppa, 81enne.</a:t>
            </a:r>
          </a:p>
          <a:p>
            <a:endParaRPr lang="it-IT" dirty="0"/>
          </a:p>
        </p:txBody>
      </p:sp>
      <p:pic>
        <p:nvPicPr>
          <p:cNvPr id="2" name="Immagine 1"/>
          <p:cNvPicPr>
            <a:picLocks noChangeAspect="1"/>
          </p:cNvPicPr>
          <p:nvPr/>
        </p:nvPicPr>
        <p:blipFill>
          <a:blip r:embed="rId2"/>
          <a:stretch>
            <a:fillRect/>
          </a:stretch>
        </p:blipFill>
        <p:spPr>
          <a:xfrm>
            <a:off x="3465524" y="3700311"/>
            <a:ext cx="3022959" cy="1998575"/>
          </a:xfrm>
          <a:prstGeom prst="rect">
            <a:avLst/>
          </a:prstGeom>
        </p:spPr>
      </p:pic>
    </p:spTree>
    <p:extLst>
      <p:ext uri="{BB962C8B-B14F-4D97-AF65-F5344CB8AC3E}">
        <p14:creationId xmlns:p14="http://schemas.microsoft.com/office/powerpoint/2010/main" xmlns="" val="38494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80160" y="82022"/>
            <a:ext cx="9639762" cy="1320800"/>
          </a:xfrm>
        </p:spPr>
        <p:txBody>
          <a:bodyPr>
            <a:normAutofit/>
          </a:bodyPr>
          <a:lstStyle/>
          <a:p>
            <a:r>
              <a:rPr lang="it-IT" dirty="0">
                <a:latin typeface="Castellar" panose="020A0402060406010301" pitchFamily="18" charset="0"/>
              </a:rPr>
              <a:t>MONUMENTO PLACIDO RIZZOTTO</a:t>
            </a:r>
          </a:p>
        </p:txBody>
      </p:sp>
      <p:sp>
        <p:nvSpPr>
          <p:cNvPr id="5" name="Rettangolo 4"/>
          <p:cNvSpPr/>
          <p:nvPr/>
        </p:nvSpPr>
        <p:spPr>
          <a:xfrm>
            <a:off x="318077" y="2063222"/>
            <a:ext cx="3589020" cy="1477328"/>
          </a:xfrm>
          <a:prstGeom prst="rect">
            <a:avLst/>
          </a:prstGeom>
        </p:spPr>
        <p:txBody>
          <a:bodyPr wrap="square">
            <a:spAutoFit/>
          </a:bodyPr>
          <a:lstStyle/>
          <a:p>
            <a:r>
              <a:rPr lang="it-IT" dirty="0">
                <a:solidFill>
                  <a:schemeClr val="tx1">
                    <a:lumMod val="75000"/>
                    <a:lumOff val="25000"/>
                  </a:schemeClr>
                </a:solidFill>
                <a:latin typeface="Comic Sans MS" panose="030F0702030302020204" pitchFamily="66" charset="0"/>
              </a:rPr>
              <a:t>A Corleone un monumento dedicato alla memoria di Placido Rizzotto, il sindacalista della Cgil (e partigiano) ucciso dalla mafia nel 1948</a:t>
            </a:r>
          </a:p>
        </p:txBody>
      </p:sp>
      <p:pic>
        <p:nvPicPr>
          <p:cNvPr id="4" name="Segnaposto contenuto 3"/>
          <p:cNvPicPr>
            <a:picLocks noGrp="1" noChangeAspect="1"/>
          </p:cNvPicPr>
          <p:nvPr>
            <p:ph idx="1"/>
          </p:nvPr>
        </p:nvPicPr>
        <p:blipFill>
          <a:blip r:embed="rId2"/>
          <a:stretch>
            <a:fillRect/>
          </a:stretch>
        </p:blipFill>
        <p:spPr>
          <a:xfrm>
            <a:off x="4383086" y="1766170"/>
            <a:ext cx="5575167" cy="2907780"/>
          </a:xfrm>
        </p:spPr>
      </p:pic>
    </p:spTree>
    <p:extLst>
      <p:ext uri="{BB962C8B-B14F-4D97-AF65-F5344CB8AC3E}">
        <p14:creationId xmlns:p14="http://schemas.microsoft.com/office/powerpoint/2010/main" xmlns="" val="11730582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25918" y="2613372"/>
            <a:ext cx="8596668" cy="1320800"/>
          </a:xfrm>
        </p:spPr>
        <p:txBody>
          <a:bodyPr>
            <a:noAutofit/>
          </a:bodyPr>
          <a:lstStyle/>
          <a:p>
            <a:r>
              <a:rPr lang="it-IT" sz="9600" dirty="0">
                <a:latin typeface="Forte" panose="03060902040502070203" pitchFamily="66" charset="0"/>
                <a:cs typeface="Calibri" panose="020F0502020204030204" pitchFamily="34" charset="0"/>
              </a:rPr>
              <a:t>THE END</a:t>
            </a:r>
            <a:br>
              <a:rPr lang="it-IT" sz="9600" dirty="0">
                <a:latin typeface="Forte" panose="03060902040502070203" pitchFamily="66" charset="0"/>
                <a:cs typeface="Calibri" panose="020F0502020204030204" pitchFamily="34" charset="0"/>
              </a:rPr>
            </a:br>
            <a:endParaRPr lang="it-IT" sz="3200" dirty="0">
              <a:solidFill>
                <a:schemeClr val="accent2">
                  <a:lumMod val="50000"/>
                </a:schemeClr>
              </a:solidFill>
              <a:latin typeface="Bodoni MT Black" panose="02070A03080606020203" pitchFamily="18" charset="0"/>
              <a:cs typeface="Calibri" panose="020F0502020204030204" pitchFamily="34" charset="0"/>
            </a:endParaRPr>
          </a:p>
        </p:txBody>
      </p:sp>
    </p:spTree>
    <p:extLst>
      <p:ext uri="{BB962C8B-B14F-4D97-AF65-F5344CB8AC3E}">
        <p14:creationId xmlns:p14="http://schemas.microsoft.com/office/powerpoint/2010/main" xmlns="" val="2481450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8894"/>
          </a:xfrm>
        </p:spPr>
        <p:txBody>
          <a:bodyPr>
            <a:normAutofit/>
          </a:bodyPr>
          <a:lstStyle/>
          <a:p>
            <a:r>
              <a:rPr lang="it-IT" dirty="0">
                <a:latin typeface="Castellar" panose="020A0402060406010301" pitchFamily="18" charset="0"/>
              </a:rPr>
              <a:t>Chi era Placido Rizzotto?</a:t>
            </a:r>
          </a:p>
        </p:txBody>
      </p:sp>
      <p:sp>
        <p:nvSpPr>
          <p:cNvPr id="3" name="Segnaposto contenuto 2"/>
          <p:cNvSpPr>
            <a:spLocks noGrp="1"/>
          </p:cNvSpPr>
          <p:nvPr>
            <p:ph idx="1"/>
          </p:nvPr>
        </p:nvSpPr>
        <p:spPr>
          <a:xfrm>
            <a:off x="526093" y="2141951"/>
            <a:ext cx="9933140" cy="3685418"/>
          </a:xfrm>
        </p:spPr>
        <p:txBody>
          <a:bodyPr>
            <a:normAutofit fontScale="47500" lnSpcReduction="20000"/>
          </a:bodyPr>
          <a:lstStyle/>
          <a:p>
            <a:r>
              <a:rPr lang="it-IT" sz="3200" dirty="0">
                <a:latin typeface="Comic Sans MS" panose="030F0702030302020204" pitchFamily="66" charset="0"/>
              </a:rPr>
              <a:t>Nato nel 1914 a Corleone ( città nota per la famiglia di Corleone di Cosa Nostra dove ci sono stati molti capi  mafiosi come Totò Riina Leoluca Bagarella e </a:t>
            </a:r>
            <a:r>
              <a:rPr lang="it-IT" sz="3200" dirty="0" err="1">
                <a:latin typeface="Comic Sans MS" panose="030F0702030302020204" pitchFamily="66" charset="0"/>
              </a:rPr>
              <a:t>Bernando</a:t>
            </a:r>
            <a:r>
              <a:rPr lang="it-IT" sz="3200" dirty="0">
                <a:latin typeface="Comic Sans MS" panose="030F0702030302020204" pitchFamily="66" charset="0"/>
              </a:rPr>
              <a:t> Provenzano).</a:t>
            </a:r>
          </a:p>
          <a:p>
            <a:r>
              <a:rPr lang="it-IT" sz="3200" dirty="0">
                <a:latin typeface="Comic Sans MS" panose="030F0702030302020204" pitchFamily="66" charset="0"/>
              </a:rPr>
              <a:t>Nato Orfano di madre, dovette lasciare la scuola per badare alla famiglia dopo l’arresto del padre accusato ingiustamente di associazione mafiosa.</a:t>
            </a:r>
          </a:p>
          <a:p>
            <a:pPr marL="0" indent="0">
              <a:buNone/>
            </a:pPr>
            <a:endParaRPr lang="it-IT" sz="3200" dirty="0">
              <a:latin typeface="Comic Sans MS" panose="030F0702030302020204" pitchFamily="66" charset="0"/>
            </a:endParaRPr>
          </a:p>
          <a:p>
            <a:r>
              <a:rPr lang="it-IT" sz="3200" dirty="0">
                <a:latin typeface="Comic Sans MS" panose="030F0702030302020204" pitchFamily="66" charset="0"/>
              </a:rPr>
              <a:t>Durante la seconda guerra mondiale si unì ai partigiani della Resistenza, poi tornò in Sicilia a guerra finita.</a:t>
            </a:r>
          </a:p>
          <a:p>
            <a:endParaRPr lang="it-IT" sz="3200" dirty="0">
              <a:latin typeface="Comic Sans MS" panose="030F0702030302020204" pitchFamily="66" charset="0"/>
            </a:endParaRPr>
          </a:p>
          <a:p>
            <a:r>
              <a:rPr lang="it-IT" sz="3200" dirty="0">
                <a:latin typeface="Comic Sans MS" panose="030F0702030302020204" pitchFamily="66" charset="0"/>
              </a:rPr>
              <a:t>Diventò presidente dell’ associazione ANPI (associazione nazionale partigiani d’ Italia), poi si iscrisse al partito socialista italiano  e divenne sindacalista della CGIL </a:t>
            </a:r>
            <a:r>
              <a:rPr lang="it-IT" sz="3200" dirty="0" smtClean="0">
                <a:latin typeface="Comic Sans MS" panose="030F0702030302020204" pitchFamily="66" charset="0"/>
              </a:rPr>
              <a:t>(confederazione </a:t>
            </a:r>
            <a:r>
              <a:rPr lang="it-IT" sz="3200" dirty="0">
                <a:latin typeface="Comic Sans MS" panose="030F0702030302020204" pitchFamily="66" charset="0"/>
              </a:rPr>
              <a:t>generale italiana </a:t>
            </a:r>
            <a:r>
              <a:rPr lang="it-IT" sz="3200" dirty="0" smtClean="0">
                <a:latin typeface="Comic Sans MS" panose="030F0702030302020204" pitchFamily="66" charset="0"/>
              </a:rPr>
              <a:t>del lavoro </a:t>
            </a:r>
            <a:r>
              <a:rPr lang="it-IT" sz="3200" dirty="0">
                <a:latin typeface="Comic Sans MS" panose="030F0702030302020204" pitchFamily="66" charset="0"/>
              </a:rPr>
              <a:t>, </a:t>
            </a:r>
            <a:r>
              <a:rPr lang="it-IT" sz="3200" dirty="0" smtClean="0">
                <a:latin typeface="Comic Sans MS" panose="030F0702030302020204" pitchFamily="66" charset="0"/>
              </a:rPr>
              <a:t>la </a:t>
            </a:r>
            <a:r>
              <a:rPr lang="it-IT" sz="3200" dirty="0">
                <a:latin typeface="Comic Sans MS" panose="030F0702030302020204" pitchFamily="66" charset="0"/>
              </a:rPr>
              <a:t>più antica organizzazione sindacale d’Italia).</a:t>
            </a:r>
          </a:p>
          <a:p>
            <a:endParaRPr lang="it-IT" sz="3200" dirty="0">
              <a:latin typeface="Comic Sans MS" panose="030F0702030302020204" pitchFamily="66" charset="0"/>
            </a:endParaRPr>
          </a:p>
          <a:p>
            <a:r>
              <a:rPr lang="it-IT" sz="3200" dirty="0">
                <a:latin typeface="Comic Sans MS" panose="030F0702030302020204" pitchFamily="66" charset="0"/>
              </a:rPr>
              <a:t>Il compito di Rizzotto era far ribellare i contadini di Corleone contro il potere mafioso che possedeva gran parte dei </a:t>
            </a:r>
            <a:r>
              <a:rPr lang="it-IT" sz="3200" dirty="0" smtClean="0">
                <a:latin typeface="Comic Sans MS" panose="030F0702030302020204" pitchFamily="66" charset="0"/>
              </a:rPr>
              <a:t>terreni. Egli voleva sottrarre </a:t>
            </a:r>
            <a:r>
              <a:rPr lang="it-IT" sz="3200" dirty="0">
                <a:latin typeface="Comic Sans MS" panose="030F0702030302020204" pitchFamily="66" charset="0"/>
              </a:rPr>
              <a:t>i terreni </a:t>
            </a:r>
            <a:r>
              <a:rPr lang="it-IT" sz="3200" dirty="0" smtClean="0">
                <a:latin typeface="Comic Sans MS" panose="030F0702030302020204" pitchFamily="66" charset="0"/>
              </a:rPr>
              <a:t>alla </a:t>
            </a:r>
            <a:r>
              <a:rPr lang="it-IT" sz="3200" dirty="0">
                <a:latin typeface="Comic Sans MS" panose="030F0702030302020204" pitchFamily="66" charset="0"/>
              </a:rPr>
              <a:t>mafia </a:t>
            </a:r>
            <a:r>
              <a:rPr lang="it-IT" sz="3200" dirty="0" smtClean="0">
                <a:latin typeface="Comic Sans MS" panose="030F0702030302020204" pitchFamily="66" charset="0"/>
              </a:rPr>
              <a:t>per ridistribuirli ai contadini onesti.</a:t>
            </a:r>
            <a:endParaRPr lang="it-IT" sz="3200" dirty="0">
              <a:latin typeface="Comic Sans MS" panose="030F0702030302020204" pitchFamily="66" charset="0"/>
            </a:endParaRPr>
          </a:p>
          <a:p>
            <a:pPr marL="0" indent="0">
              <a:buNone/>
            </a:pPr>
            <a:endParaRPr lang="it-IT" sz="3200" dirty="0">
              <a:latin typeface="Comic Sans MS" panose="030F0702030302020204" pitchFamily="66" charset="0"/>
            </a:endParaRPr>
          </a:p>
          <a:p>
            <a:endParaRPr lang="it-IT" sz="3200" dirty="0">
              <a:latin typeface="Comic Sans MS" panose="030F0702030302020204" pitchFamily="66" charset="0"/>
            </a:endParaRPr>
          </a:p>
        </p:txBody>
      </p:sp>
      <p:pic>
        <p:nvPicPr>
          <p:cNvPr id="6" name="Immagine 5"/>
          <p:cNvPicPr>
            <a:picLocks noChangeAspect="1"/>
          </p:cNvPicPr>
          <p:nvPr/>
        </p:nvPicPr>
        <p:blipFill>
          <a:blip r:embed="rId2"/>
          <a:stretch>
            <a:fillRect/>
          </a:stretch>
        </p:blipFill>
        <p:spPr>
          <a:xfrm>
            <a:off x="9645511" y="565669"/>
            <a:ext cx="1513652" cy="1513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6108199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astellar" panose="020A0402060406010301" pitchFamily="18" charset="0"/>
              </a:rPr>
              <a:t>La seconda guerra mondiale cambiò il suo </a:t>
            </a:r>
            <a:r>
              <a:rPr lang="it-IT" dirty="0" smtClean="0">
                <a:latin typeface="Castellar" panose="020A0402060406010301" pitchFamily="18" charset="0"/>
              </a:rPr>
              <a:t>modo di pensare</a:t>
            </a:r>
            <a:endParaRPr lang="it-IT" dirty="0">
              <a:latin typeface="Castellar" panose="020A0402060406010301" pitchFamily="18" charset="0"/>
            </a:endParaRPr>
          </a:p>
        </p:txBody>
      </p:sp>
      <p:sp>
        <p:nvSpPr>
          <p:cNvPr id="3" name="Segnaposto contenuto 2"/>
          <p:cNvSpPr>
            <a:spLocks noGrp="1"/>
          </p:cNvSpPr>
          <p:nvPr>
            <p:ph idx="1"/>
          </p:nvPr>
        </p:nvSpPr>
        <p:spPr>
          <a:xfrm>
            <a:off x="1180917" y="2558155"/>
            <a:ext cx="8596668" cy="3880773"/>
          </a:xfrm>
        </p:spPr>
        <p:txBody>
          <a:bodyPr>
            <a:normAutofit/>
          </a:bodyPr>
          <a:lstStyle/>
          <a:p>
            <a:r>
              <a:rPr lang="it-IT" sz="2000" dirty="0">
                <a:latin typeface="Comic Sans MS" panose="030F0702030302020204" pitchFamily="66" charset="0"/>
              </a:rPr>
              <a:t>L’esperienza della guerra non deve essere </a:t>
            </a:r>
            <a:r>
              <a:rPr lang="it-IT" sz="2000" dirty="0" smtClean="0">
                <a:latin typeface="Comic Sans MS" panose="030F0702030302020204" pitchFamily="66" charset="0"/>
              </a:rPr>
              <a:t>stata semplice, ma </a:t>
            </a:r>
            <a:r>
              <a:rPr lang="it-IT" sz="2000" dirty="0">
                <a:latin typeface="Comic Sans MS" panose="030F0702030302020204" pitchFamily="66" charset="0"/>
              </a:rPr>
              <a:t>già da piccolo, il giovane Placido Rizzotto aveva imparato che la vita non regala </a:t>
            </a:r>
            <a:r>
              <a:rPr lang="it-IT" sz="2000" dirty="0" smtClean="0">
                <a:latin typeface="Comic Sans MS" panose="030F0702030302020204" pitchFamily="66" charset="0"/>
              </a:rPr>
              <a:t>niente e che per ottenere qualunque cosa è necessario lottare. </a:t>
            </a:r>
            <a:r>
              <a:rPr lang="it-IT" sz="2000" dirty="0">
                <a:latin typeface="Comic Sans MS" panose="030F0702030302020204" pitchFamily="66" charset="0"/>
              </a:rPr>
              <a:t>Il suo animo si era formato nella forza, nella costanza, nel senso della legalità. Le sue azioni lo testimoniano.</a:t>
            </a:r>
          </a:p>
          <a:p>
            <a:endParaRPr lang="it-IT" dirty="0"/>
          </a:p>
        </p:txBody>
      </p:sp>
    </p:spTree>
    <p:extLst>
      <p:ext uri="{BB962C8B-B14F-4D97-AF65-F5344CB8AC3E}">
        <p14:creationId xmlns:p14="http://schemas.microsoft.com/office/powerpoint/2010/main" xmlns="" val="378881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22644" y="3144033"/>
            <a:ext cx="7985444" cy="3207272"/>
          </a:xfrm>
        </p:spPr>
        <p:txBody>
          <a:bodyPr/>
          <a:lstStyle/>
          <a:p>
            <a:r>
              <a:rPr lang="it-IT" sz="2000" dirty="0"/>
              <a:t>Placido </a:t>
            </a:r>
            <a:r>
              <a:rPr lang="it-IT" sz="2000" dirty="0" err="1"/>
              <a:t>Rizzotto</a:t>
            </a:r>
            <a:r>
              <a:rPr lang="it-IT" sz="2000" dirty="0"/>
              <a:t>, tornato dalla guerra, si era schierato a favore  dei   braccianti  agricoli contro i latifondisti. La sua forza persuasiva creò negli antichi proprietari la paura di vedersi realmente sottrarre il terreno in favore di </a:t>
            </a:r>
            <a:r>
              <a:rPr lang="it-IT" sz="2000" dirty="0" smtClean="0"/>
              <a:t>chi l’avrebbe potuto rendere veramente produttivo, ovvero i </a:t>
            </a:r>
            <a:r>
              <a:rPr lang="it-IT" sz="2000" dirty="0"/>
              <a:t>contadini (possibilità d’altronde prevista dalla legge Gullo del 1944). La paura di vedere diminuire la propria forza </a:t>
            </a:r>
            <a:r>
              <a:rPr lang="it-IT" sz="2000" dirty="0" smtClean="0"/>
              <a:t>rappresento per i mafiosi il motivo </a:t>
            </a:r>
            <a:r>
              <a:rPr lang="it-IT" sz="2000" dirty="0"/>
              <a:t>per l’uccisione </a:t>
            </a:r>
            <a:r>
              <a:rPr lang="it-IT" sz="2000" dirty="0" smtClean="0"/>
              <a:t>di Placido, cioè di </a:t>
            </a:r>
            <a:r>
              <a:rPr lang="it-IT" sz="2000" dirty="0"/>
              <a:t>chi si proponeva come punto di riferimento in questa </a:t>
            </a:r>
            <a:r>
              <a:rPr lang="it-IT" sz="2000" dirty="0" smtClean="0"/>
              <a:t>lotta.</a:t>
            </a:r>
            <a:endParaRPr lang="it-IT" sz="2000" dirty="0"/>
          </a:p>
          <a:p>
            <a:endParaRPr lang="it-IT" dirty="0"/>
          </a:p>
        </p:txBody>
      </p:sp>
      <p:pic>
        <p:nvPicPr>
          <p:cNvPr id="4" name="Immagine 3"/>
          <p:cNvPicPr>
            <a:picLocks noChangeAspect="1"/>
          </p:cNvPicPr>
          <p:nvPr/>
        </p:nvPicPr>
        <p:blipFill>
          <a:blip r:embed="rId2"/>
          <a:stretch>
            <a:fillRect/>
          </a:stretch>
        </p:blipFill>
        <p:spPr>
          <a:xfrm rot="20659403">
            <a:off x="350509" y="312480"/>
            <a:ext cx="2721615" cy="2969036"/>
          </a:xfrm>
          <a:prstGeom prst="rect">
            <a:avLst/>
          </a:prstGeom>
        </p:spPr>
      </p:pic>
    </p:spTree>
    <p:extLst>
      <p:ext uri="{BB962C8B-B14F-4D97-AF65-F5344CB8AC3E}">
        <p14:creationId xmlns:p14="http://schemas.microsoft.com/office/powerpoint/2010/main" xmlns="" val="4395860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90C226"/>
                </a:solidFill>
                <a:latin typeface="Castellar" panose="020A0402060406010301" pitchFamily="18" charset="0"/>
              </a:rPr>
              <a:t>I DECRETI GULLO E I RAPPORTI CON LA MAFIA</a:t>
            </a:r>
            <a:endParaRPr lang="it-IT" dirty="0"/>
          </a:p>
        </p:txBody>
      </p:sp>
      <p:pic>
        <p:nvPicPr>
          <p:cNvPr id="4" name="Segnaposto contenuto 3"/>
          <p:cNvPicPr>
            <a:picLocks noGrp="1" noChangeAspect="1"/>
          </p:cNvPicPr>
          <p:nvPr>
            <p:ph idx="1"/>
          </p:nvPr>
        </p:nvPicPr>
        <p:blipFill>
          <a:blip r:embed="rId2"/>
          <a:stretch>
            <a:fillRect/>
          </a:stretch>
        </p:blipFill>
        <p:spPr>
          <a:xfrm>
            <a:off x="2781147" y="1878904"/>
            <a:ext cx="5553517" cy="41651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70836932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64263" y="482991"/>
            <a:ext cx="8596668" cy="1320800"/>
          </a:xfrm>
        </p:spPr>
        <p:txBody>
          <a:bodyPr/>
          <a:lstStyle/>
          <a:p>
            <a:r>
              <a:rPr lang="it-IT" dirty="0"/>
              <a:t> </a:t>
            </a:r>
            <a:endParaRPr lang="it-IT" dirty="0">
              <a:latin typeface="Castellar" panose="020A0402060406010301" pitchFamily="18" charset="0"/>
            </a:endParaRPr>
          </a:p>
        </p:txBody>
      </p:sp>
      <p:sp>
        <p:nvSpPr>
          <p:cNvPr id="3" name="Segnaposto contenuto 2"/>
          <p:cNvSpPr>
            <a:spLocks noGrp="1"/>
          </p:cNvSpPr>
          <p:nvPr>
            <p:ph idx="1"/>
          </p:nvPr>
        </p:nvSpPr>
        <p:spPr>
          <a:xfrm>
            <a:off x="1454574" y="1383349"/>
            <a:ext cx="8596668" cy="3880773"/>
          </a:xfrm>
        </p:spPr>
        <p:txBody>
          <a:bodyPr>
            <a:noAutofit/>
          </a:bodyPr>
          <a:lstStyle/>
          <a:p>
            <a:r>
              <a:rPr lang="it-IT" dirty="0">
                <a:latin typeface="Comic Sans MS" panose="030F0702030302020204" pitchFamily="66" charset="0"/>
              </a:rPr>
              <a:t>Rizzotto sostenne con forza i Decreti </a:t>
            </a:r>
            <a:r>
              <a:rPr lang="it-IT" dirty="0" smtClean="0">
                <a:latin typeface="Comic Sans MS" panose="030F0702030302020204" pitchFamily="66" charset="0"/>
              </a:rPr>
              <a:t>Gullo </a:t>
            </a:r>
            <a:r>
              <a:rPr lang="it-IT" dirty="0">
                <a:latin typeface="Comic Sans MS" panose="030F0702030302020204" pitchFamily="66" charset="0"/>
              </a:rPr>
              <a:t>intitolati </a:t>
            </a:r>
            <a:r>
              <a:rPr lang="it-IT" i="1" dirty="0" smtClean="0">
                <a:latin typeface="Comic Sans MS" panose="030F0702030302020204" pitchFamily="66" charset="0"/>
              </a:rPr>
              <a:t>Concessioni </a:t>
            </a:r>
            <a:r>
              <a:rPr lang="it-IT" i="1" dirty="0">
                <a:latin typeface="Comic Sans MS" panose="030F0702030302020204" pitchFamily="66" charset="0"/>
              </a:rPr>
              <a:t>ai contadini delle terre </a:t>
            </a:r>
            <a:r>
              <a:rPr lang="it-IT" i="1" dirty="0" smtClean="0">
                <a:latin typeface="Comic Sans MS" panose="030F0702030302020204" pitchFamily="66" charset="0"/>
              </a:rPr>
              <a:t>incolte </a:t>
            </a:r>
            <a:r>
              <a:rPr lang="it-IT" dirty="0" smtClean="0">
                <a:latin typeface="Comic Sans MS" panose="030F0702030302020204" pitchFamily="66" charset="0"/>
              </a:rPr>
              <a:t>, che furono </a:t>
            </a:r>
            <a:r>
              <a:rPr lang="it-IT" dirty="0">
                <a:latin typeface="Comic Sans MS" panose="030F0702030302020204" pitchFamily="66" charset="0"/>
              </a:rPr>
              <a:t>emanati il 19 ottobre 1944</a:t>
            </a:r>
            <a:r>
              <a:rPr lang="it-IT" dirty="0" smtClean="0">
                <a:latin typeface="Comic Sans MS" panose="030F0702030302020204" pitchFamily="66" charset="0"/>
              </a:rPr>
              <a:t>. Essi imponevano </a:t>
            </a:r>
            <a:r>
              <a:rPr lang="it-IT" dirty="0">
                <a:latin typeface="Comic Sans MS" panose="030F0702030302020204" pitchFamily="66" charset="0"/>
              </a:rPr>
              <a:t>l’obbligo di cedere in affitto alle cooperative contadine le terre incolte o </a:t>
            </a:r>
            <a:r>
              <a:rPr lang="it-IT" dirty="0" smtClean="0">
                <a:latin typeface="Comic Sans MS" panose="030F0702030302020204" pitchFamily="66" charset="0"/>
              </a:rPr>
              <a:t>mal coltivate dai </a:t>
            </a:r>
            <a:r>
              <a:rPr lang="it-IT" dirty="0">
                <a:latin typeface="Comic Sans MS" panose="030F0702030302020204" pitchFamily="66" charset="0"/>
              </a:rPr>
              <a:t>proprietari terrieri.</a:t>
            </a:r>
          </a:p>
          <a:p>
            <a:endParaRPr lang="it-IT" dirty="0">
              <a:latin typeface="Comic Sans MS" panose="030F0702030302020204" pitchFamily="66" charset="0"/>
            </a:endParaRPr>
          </a:p>
          <a:p>
            <a:r>
              <a:rPr lang="it-IT" dirty="0">
                <a:latin typeface="Comic Sans MS" panose="030F0702030302020204" pitchFamily="66" charset="0"/>
              </a:rPr>
              <a:t>Uno dei terreni che vennero assegnati alle cooperative </a:t>
            </a:r>
            <a:r>
              <a:rPr lang="it-IT" dirty="0" smtClean="0">
                <a:latin typeface="Comic Sans MS" panose="030F0702030302020204" pitchFamily="66" charset="0"/>
              </a:rPr>
              <a:t>apparteneva </a:t>
            </a:r>
            <a:r>
              <a:rPr lang="it-IT" dirty="0">
                <a:latin typeface="Comic Sans MS" panose="030F0702030302020204" pitchFamily="66" charset="0"/>
              </a:rPr>
              <a:t>a Luciano </a:t>
            </a:r>
            <a:r>
              <a:rPr lang="it-IT" dirty="0" err="1">
                <a:latin typeface="Comic Sans MS" panose="030F0702030302020204" pitchFamily="66" charset="0"/>
              </a:rPr>
              <a:t>Liggio</a:t>
            </a:r>
            <a:r>
              <a:rPr lang="it-IT" dirty="0">
                <a:latin typeface="Comic Sans MS" panose="030F0702030302020204" pitchFamily="66" charset="0"/>
              </a:rPr>
              <a:t>, all’epoca giovane mafioso di Corleone che negli anni  Cinquanta si affermò come uno tra i più sanguinosi boss della mafia. La mafia decise di reprimere i tentativi di rivolta dei contadini e il primo maggio del 1947 sparò contro duemila </a:t>
            </a:r>
            <a:r>
              <a:rPr lang="it-IT" dirty="0" smtClean="0">
                <a:latin typeface="Comic Sans MS" panose="030F0702030302020204" pitchFamily="66" charset="0"/>
              </a:rPr>
              <a:t>persone, </a:t>
            </a:r>
            <a:r>
              <a:rPr lang="it-IT" dirty="0">
                <a:latin typeface="Comic Sans MS" panose="030F0702030302020204" pitchFamily="66" charset="0"/>
              </a:rPr>
              <a:t>soprattutto </a:t>
            </a:r>
            <a:r>
              <a:rPr lang="it-IT" dirty="0" smtClean="0">
                <a:latin typeface="Comic Sans MS" panose="030F0702030302020204" pitchFamily="66" charset="0"/>
              </a:rPr>
              <a:t>contadini, </a:t>
            </a:r>
            <a:r>
              <a:rPr lang="it-IT" dirty="0">
                <a:latin typeface="Comic Sans MS" panose="030F0702030302020204" pitchFamily="66" charset="0"/>
              </a:rPr>
              <a:t>che manifestavano contro il latifondismo.</a:t>
            </a:r>
          </a:p>
          <a:p>
            <a:pPr marL="0" indent="0">
              <a:buNone/>
            </a:pPr>
            <a:endParaRPr lang="it-IT" dirty="0">
              <a:solidFill>
                <a:schemeClr val="accent1"/>
              </a:solidFill>
            </a:endParaRPr>
          </a:p>
        </p:txBody>
      </p:sp>
    </p:spTree>
    <p:extLst>
      <p:ext uri="{BB962C8B-B14F-4D97-AF65-F5344CB8AC3E}">
        <p14:creationId xmlns:p14="http://schemas.microsoft.com/office/powerpoint/2010/main" xmlns="" val="871099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65640" y="781878"/>
            <a:ext cx="9231299" cy="5128591"/>
          </a:xfrm>
        </p:spPr>
        <p:txBody>
          <a:bodyPr>
            <a:normAutofit fontScale="25000" lnSpcReduction="20000"/>
          </a:bodyPr>
          <a:lstStyle/>
          <a:p>
            <a:pPr marL="0" indent="0">
              <a:buNone/>
            </a:pPr>
            <a:endParaRPr lang="it-IT" sz="8600" dirty="0"/>
          </a:p>
          <a:p>
            <a:pPr marL="0" lvl="0" indent="0">
              <a:buClr>
                <a:srgbClr val="90C226"/>
              </a:buClr>
              <a:buNone/>
            </a:pPr>
            <a:endParaRPr lang="it-IT" sz="8600" dirty="0"/>
          </a:p>
          <a:p>
            <a:pPr marL="0" lvl="0" indent="0">
              <a:buClr>
                <a:srgbClr val="90C226"/>
              </a:buClr>
              <a:buNone/>
            </a:pPr>
            <a:r>
              <a:rPr lang="it-IT" sz="8800" dirty="0">
                <a:solidFill>
                  <a:prstClr val="black">
                    <a:lumMod val="75000"/>
                    <a:lumOff val="25000"/>
                  </a:prstClr>
                </a:solidFill>
                <a:latin typeface="Comic Sans MS" panose="030F0702030302020204" pitchFamily="66" charset="0"/>
              </a:rPr>
              <a:t>Undici persone furono uccise, ventisette restarono </a:t>
            </a:r>
            <a:r>
              <a:rPr lang="it-IT" sz="8800" dirty="0" smtClean="0">
                <a:solidFill>
                  <a:prstClr val="black">
                    <a:lumMod val="75000"/>
                    <a:lumOff val="25000"/>
                  </a:prstClr>
                </a:solidFill>
                <a:latin typeface="Comic Sans MS" panose="030F0702030302020204" pitchFamily="66" charset="0"/>
              </a:rPr>
              <a:t>ferite. </a:t>
            </a:r>
            <a:r>
              <a:rPr lang="it-IT" sz="8800" dirty="0">
                <a:solidFill>
                  <a:prstClr val="black">
                    <a:lumMod val="75000"/>
                    <a:lumOff val="25000"/>
                  </a:prstClr>
                </a:solidFill>
                <a:latin typeface="Comic Sans MS" panose="030F0702030302020204" pitchFamily="66" charset="0"/>
              </a:rPr>
              <a:t>N</a:t>
            </a:r>
            <a:r>
              <a:rPr lang="it-IT" sz="8800" dirty="0" smtClean="0">
                <a:solidFill>
                  <a:prstClr val="black">
                    <a:lumMod val="75000"/>
                    <a:lumOff val="25000"/>
                  </a:prstClr>
                </a:solidFill>
                <a:latin typeface="Comic Sans MS" panose="030F0702030302020204" pitchFamily="66" charset="0"/>
              </a:rPr>
              <a:t>egli anni successivi, </a:t>
            </a:r>
            <a:r>
              <a:rPr lang="it-IT" sz="8800" dirty="0">
                <a:solidFill>
                  <a:prstClr val="black">
                    <a:lumMod val="75000"/>
                    <a:lumOff val="25000"/>
                  </a:prstClr>
                </a:solidFill>
                <a:latin typeface="Comic Sans MS" panose="030F0702030302020204" pitchFamily="66" charset="0"/>
              </a:rPr>
              <a:t>sulla strage si fecero molte </a:t>
            </a:r>
            <a:r>
              <a:rPr lang="it-IT" sz="8800" dirty="0" smtClean="0">
                <a:solidFill>
                  <a:prstClr val="black">
                    <a:lumMod val="75000"/>
                    <a:lumOff val="25000"/>
                  </a:prstClr>
                </a:solidFill>
                <a:latin typeface="Comic Sans MS" panose="030F0702030302020204" pitchFamily="66" charset="0"/>
              </a:rPr>
              <a:t>ipotesi </a:t>
            </a:r>
            <a:r>
              <a:rPr lang="it-IT" sz="8800" dirty="0">
                <a:solidFill>
                  <a:prstClr val="black">
                    <a:lumMod val="75000"/>
                    <a:lumOff val="25000"/>
                  </a:prstClr>
                </a:solidFill>
                <a:latin typeface="Comic Sans MS" panose="030F0702030302020204" pitchFamily="66" charset="0"/>
              </a:rPr>
              <a:t>e riflessioni relative agli interessi  di chi, oltre la mafia, poteva voler reprimere le rivolte. </a:t>
            </a:r>
            <a:endParaRPr lang="it-IT" sz="8600" dirty="0">
              <a:solidFill>
                <a:schemeClr val="accent1"/>
              </a:solidFill>
            </a:endParaRPr>
          </a:p>
          <a:p>
            <a:pPr marL="0" indent="0">
              <a:buNone/>
            </a:pPr>
            <a:endParaRPr lang="it-IT" sz="8600" dirty="0">
              <a:latin typeface="Comic Sans MS" panose="030F0702030302020204" pitchFamily="66" charset="0"/>
            </a:endParaRPr>
          </a:p>
          <a:p>
            <a:pPr marL="0" indent="0">
              <a:buNone/>
            </a:pPr>
            <a:r>
              <a:rPr lang="it-IT" sz="8600" dirty="0">
                <a:latin typeface="Comic Sans MS" panose="030F0702030302020204" pitchFamily="66" charset="0"/>
              </a:rPr>
              <a:t>La situazione di Rizzotto divenne sempre più difficile, peggiorata anche dal cattivo rapporto con </a:t>
            </a:r>
            <a:r>
              <a:rPr lang="it-IT" sz="8600" dirty="0" err="1">
                <a:latin typeface="Comic Sans MS" panose="030F0702030302020204" pitchFamily="66" charset="0"/>
              </a:rPr>
              <a:t>Liggio</a:t>
            </a:r>
            <a:r>
              <a:rPr lang="it-IT" sz="8600" dirty="0">
                <a:latin typeface="Comic Sans MS" panose="030F0702030302020204" pitchFamily="66" charset="0"/>
              </a:rPr>
              <a:t>: Rizzotto lo aveva umiliato pubblicamente sollevandolo durante una rissa scoppiata tra ex partigiani e uomini del boss mafioso Michele </a:t>
            </a:r>
            <a:r>
              <a:rPr lang="it-IT" sz="8600" dirty="0" smtClean="0">
                <a:latin typeface="Comic Sans MS" panose="030F0702030302020204" pitchFamily="66" charset="0"/>
              </a:rPr>
              <a:t>Navarra (a </a:t>
            </a:r>
            <a:r>
              <a:rPr lang="it-IT" sz="8600" dirty="0">
                <a:latin typeface="Comic Sans MS" panose="030F0702030302020204" pitchFamily="66" charset="0"/>
              </a:rPr>
              <a:t>cui </a:t>
            </a:r>
            <a:r>
              <a:rPr lang="it-IT" sz="8600" dirty="0" err="1">
                <a:latin typeface="Comic Sans MS" panose="030F0702030302020204" pitchFamily="66" charset="0"/>
              </a:rPr>
              <a:t>Liggio</a:t>
            </a:r>
            <a:r>
              <a:rPr lang="it-IT" sz="8600" dirty="0">
                <a:latin typeface="Comic Sans MS" panose="030F0702030302020204" pitchFamily="66" charset="0"/>
              </a:rPr>
              <a:t> era </a:t>
            </a:r>
            <a:r>
              <a:rPr lang="it-IT" sz="8600" dirty="0" smtClean="0">
                <a:latin typeface="Comic Sans MS" panose="030F0702030302020204" pitchFamily="66" charset="0"/>
              </a:rPr>
              <a:t>affiliato).</a:t>
            </a:r>
            <a:endParaRPr lang="it-IT" sz="8600" dirty="0">
              <a:latin typeface="Comic Sans MS" panose="030F0702030302020204" pitchFamily="66" charset="0"/>
            </a:endParaRPr>
          </a:p>
          <a:p>
            <a:pPr marL="0" indent="0">
              <a:buNone/>
            </a:pPr>
            <a:endParaRPr lang="it-IT" sz="8600" dirty="0"/>
          </a:p>
          <a:p>
            <a:endParaRPr lang="it-IT" sz="2800" dirty="0"/>
          </a:p>
          <a:p>
            <a:pPr marL="0" indent="0">
              <a:buNone/>
            </a:pPr>
            <a:r>
              <a:rPr lang="it-IT" sz="2800" dirty="0"/>
              <a:t>     </a:t>
            </a:r>
          </a:p>
          <a:p>
            <a:endParaRPr lang="it-IT" dirty="0"/>
          </a:p>
          <a:p>
            <a:endParaRPr lang="it-IT" dirty="0"/>
          </a:p>
        </p:txBody>
      </p:sp>
      <p:pic>
        <p:nvPicPr>
          <p:cNvPr id="4" name="Immagine 3"/>
          <p:cNvPicPr>
            <a:picLocks noChangeAspect="1"/>
          </p:cNvPicPr>
          <p:nvPr/>
        </p:nvPicPr>
        <p:blipFill>
          <a:blip r:embed="rId2"/>
          <a:stretch>
            <a:fillRect/>
          </a:stretch>
        </p:blipFill>
        <p:spPr>
          <a:xfrm>
            <a:off x="10025352" y="2801734"/>
            <a:ext cx="2647950" cy="3108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6640471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10478346" cy="1320800"/>
          </a:xfrm>
        </p:spPr>
        <p:txBody>
          <a:bodyPr>
            <a:normAutofit/>
          </a:bodyPr>
          <a:lstStyle/>
          <a:p>
            <a:r>
              <a:rPr lang="it-IT" dirty="0">
                <a:latin typeface="Castellar" panose="020A0402060406010301" pitchFamily="18" charset="0"/>
              </a:rPr>
              <a:t>LA MORTE DI PLACIDO RIZZOTTO</a:t>
            </a:r>
          </a:p>
        </p:txBody>
      </p:sp>
      <p:sp>
        <p:nvSpPr>
          <p:cNvPr id="3" name="Segnaposto contenuto 2"/>
          <p:cNvSpPr>
            <a:spLocks noGrp="1"/>
          </p:cNvSpPr>
          <p:nvPr>
            <p:ph idx="1"/>
          </p:nvPr>
        </p:nvSpPr>
        <p:spPr/>
        <p:txBody>
          <a:bodyPr>
            <a:normAutofit/>
          </a:bodyPr>
          <a:lstStyle/>
          <a:p>
            <a:r>
              <a:rPr lang="it-IT" sz="2000" dirty="0" err="1" smtClean="0"/>
              <a:t>Rizzotto</a:t>
            </a:r>
            <a:r>
              <a:rPr lang="it-IT" sz="2000" dirty="0" smtClean="0"/>
              <a:t> entrò ben presto in </a:t>
            </a:r>
            <a:r>
              <a:rPr lang="it-IT" sz="2000" dirty="0"/>
              <a:t>contrasto con i </a:t>
            </a:r>
            <a:r>
              <a:rPr lang="it-IT" sz="2000" dirty="0" err="1"/>
              <a:t>gabelloti</a:t>
            </a:r>
            <a:r>
              <a:rPr lang="it-IT" sz="2000" dirty="0"/>
              <a:t> e con la cosca mafiosa guidata dal boss Michele </a:t>
            </a:r>
            <a:r>
              <a:rPr lang="it-IT" sz="2000" dirty="0" smtClean="0"/>
              <a:t>Navarra (poi </a:t>
            </a:r>
            <a:r>
              <a:rPr lang="it-IT" sz="2000" dirty="0"/>
              <a:t>ucciso nel 1958 dagli uomini di Luciano </a:t>
            </a:r>
            <a:r>
              <a:rPr lang="it-IT" sz="2000" dirty="0" err="1" smtClean="0"/>
              <a:t>Liggio</a:t>
            </a:r>
            <a:r>
              <a:rPr lang="it-IT" sz="2000" dirty="0" smtClean="0"/>
              <a:t>). </a:t>
            </a:r>
            <a:endParaRPr lang="it-IT" sz="2000" dirty="0"/>
          </a:p>
          <a:p>
            <a:r>
              <a:rPr lang="it-IT" sz="2000" dirty="0" smtClean="0"/>
              <a:t>Placido venne </a:t>
            </a:r>
            <a:r>
              <a:rPr lang="it-IT" sz="2000" dirty="0"/>
              <a:t>rapito nella serata del 10 marzo </a:t>
            </a:r>
            <a:r>
              <a:rPr lang="it-IT" sz="2000" dirty="0" smtClean="0"/>
              <a:t>1948 </a:t>
            </a:r>
            <a:r>
              <a:rPr lang="it-IT" sz="2000" dirty="0"/>
              <a:t>mentre andava da alcuni compagni di </a:t>
            </a:r>
            <a:r>
              <a:rPr lang="it-IT" sz="2000" dirty="0" smtClean="0"/>
              <a:t>partito. Egli fu </a:t>
            </a:r>
            <a:r>
              <a:rPr lang="it-IT" sz="2000" dirty="0"/>
              <a:t>ucciso dalla mafia per il suo impegno a favore del movimento contadino per l’occupazione delle terre. Mentre veniva assassinato, il pastorello Giuseppe Letizia assistette al suo omicidio di nascosto e vide in faccia gli assassini e per questo venne ucciso con un’iniezione letale fattagli dal boss e dottore Michele Navarra, il mandante del delitto di Placido Rizzotto.</a:t>
            </a:r>
          </a:p>
          <a:p>
            <a:endParaRPr lang="it-IT" dirty="0"/>
          </a:p>
        </p:txBody>
      </p:sp>
    </p:spTree>
    <p:extLst>
      <p:ext uri="{BB962C8B-B14F-4D97-AF65-F5344CB8AC3E}">
        <p14:creationId xmlns:p14="http://schemas.microsoft.com/office/powerpoint/2010/main" xmlns="" val="375552499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GIUSEPPE LETIZIA</a:t>
            </a:r>
          </a:p>
        </p:txBody>
      </p:sp>
      <p:sp>
        <p:nvSpPr>
          <p:cNvPr id="3" name="Segnaposto contenuto 2"/>
          <p:cNvSpPr>
            <a:spLocks noGrp="1"/>
          </p:cNvSpPr>
          <p:nvPr>
            <p:ph idx="1"/>
          </p:nvPr>
        </p:nvSpPr>
        <p:spPr/>
        <p:txBody>
          <a:bodyPr>
            <a:normAutofit/>
          </a:bodyPr>
          <a:lstStyle/>
          <a:p>
            <a:r>
              <a:rPr lang="it-IT" sz="2000" dirty="0"/>
              <a:t>La notte in cui avvenne il delitto, Giuseppe Letizia era nelle campagne corleonesi ad accudire il proprio gregge. Il giorno seguente fu trovato delirante dal padre e per i successivi 3 giorni </a:t>
            </a:r>
            <a:r>
              <a:rPr lang="it-IT" sz="2000" dirty="0" smtClean="0"/>
              <a:t>egli </a:t>
            </a:r>
            <a:r>
              <a:rPr lang="it-IT" sz="2000" dirty="0"/>
              <a:t>fu completamente scosso per l'accaduto. Fu così condotto dal genitore all'ospedale Dei Bianchi, diretto proprio dallo stesso Navarra. Lì il ragazzo, in preda ad una febbre alta, raccontò di un contadino che era stato assassinato nella notte. Curato con un'iniezione, morì ufficialmente per tossicosi, sebbene si ritenga che al ragazzo sia stato somministrato del veleno, tesi che fu segnalata dai giornali dell'epoca</a:t>
            </a:r>
          </a:p>
        </p:txBody>
      </p:sp>
    </p:spTree>
    <p:extLst>
      <p:ext uri="{BB962C8B-B14F-4D97-AF65-F5344CB8AC3E}">
        <p14:creationId xmlns:p14="http://schemas.microsoft.com/office/powerpoint/2010/main" xmlns="" val="29814630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placido rizzotto" id="{AD94C608-BD49-4040-A228-24A95179A44B}" vid="{10111272-FBDE-4C79-B0EB-6759DB0CF20D}"/>
    </a:ext>
  </a:extLst>
</a:theme>
</file>

<file path=docProps/app.xml><?xml version="1.0" encoding="utf-8"?>
<Properties xmlns="http://schemas.openxmlformats.org/officeDocument/2006/extended-properties" xmlns:vt="http://schemas.openxmlformats.org/officeDocument/2006/docPropsVTypes">
  <Template>placido rizzotto</Template>
  <TotalTime>163</TotalTime>
  <Words>1106</Words>
  <Application>Microsoft Office PowerPoint</Application>
  <PresentationFormat>Personalizzato</PresentationFormat>
  <Paragraphs>43</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Sfaccettatura</vt:lpstr>
      <vt:lpstr>PLaCIDO RIZZOTTO</vt:lpstr>
      <vt:lpstr>Chi era Placido Rizzotto?</vt:lpstr>
      <vt:lpstr>La seconda guerra mondiale cambiò il suo modo di pensare</vt:lpstr>
      <vt:lpstr>Diapositiva 4</vt:lpstr>
      <vt:lpstr>I DECRETI GULLO E I RAPPORTI CON LA MAFIA</vt:lpstr>
      <vt:lpstr> </vt:lpstr>
      <vt:lpstr>Diapositiva 7</vt:lpstr>
      <vt:lpstr>LA MORTE DI PLACIDO RIZZOTTO</vt:lpstr>
      <vt:lpstr>GIUSEPPE LETIZIA</vt:lpstr>
      <vt:lpstr>La mafia uccide solo d’estate (Giuseppe Letizia)</vt:lpstr>
      <vt:lpstr>IL RITROVAMENTO DEI RESTI</vt:lpstr>
      <vt:lpstr>FUNERALE DI PLACIDO RIZZOTTO </vt:lpstr>
      <vt:lpstr>Diapositiva 13</vt:lpstr>
      <vt:lpstr>MONUMENTO PLACIDO RIZZOTTO</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PLaCIDO RIZZOTTO</dc:title>
  <dc:creator>katia paoli</dc:creator>
  <cp:lastModifiedBy>paolo renza</cp:lastModifiedBy>
  <cp:revision>20</cp:revision>
  <dcterms:created xsi:type="dcterms:W3CDTF">2017-01-09T16:36:22Z</dcterms:created>
  <dcterms:modified xsi:type="dcterms:W3CDTF">2017-05-04T14:30:53Z</dcterms:modified>
</cp:coreProperties>
</file>