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1" r:id="rId5"/>
    <p:sldId id="259" r:id="rId6"/>
    <p:sldId id="268" r:id="rId7"/>
    <p:sldId id="263" r:id="rId8"/>
    <p:sldId id="260" r:id="rId9"/>
    <p:sldId id="266" r:id="rId10"/>
    <p:sldId id="264" r:id="rId11"/>
    <p:sldId id="269" r:id="rId12"/>
    <p:sldId id="270" r:id="rId13"/>
    <p:sldId id="262" r:id="rId14"/>
    <p:sldId id="265" r:id="rId15"/>
    <p:sldId id="267" r:id="rId16"/>
    <p:sldId id="273"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66FF99"/>
    <a:srgbClr val="66CCFF"/>
    <a:srgbClr val="CCFFFF"/>
    <a:srgbClr val="CCFF99"/>
    <a:srgbClr val="99FF66"/>
    <a:srgbClr val="00FFFF"/>
    <a:srgbClr val="33CC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71" autoAdjust="0"/>
  </p:normalViewPr>
  <p:slideViewPr>
    <p:cSldViewPr>
      <p:cViewPr varScale="1">
        <p:scale>
          <a:sx n="74" d="100"/>
          <a:sy n="74" d="100"/>
        </p:scale>
        <p:origin x="1278" y="72"/>
      </p:cViewPr>
      <p:guideLst>
        <p:guide orient="horz" pos="2160"/>
        <p:guide pos="2880"/>
      </p:guideLst>
    </p:cSldViewPr>
  </p:slideViewPr>
  <p:outlineViewPr>
    <p:cViewPr>
      <p:scale>
        <a:sx n="33" d="100"/>
        <a:sy n="33" d="100"/>
      </p:scale>
      <p:origin x="0" y="107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EE3A9-39A5-4911-B8E7-AA3F3B22BA77}" type="datetimeFigureOut">
              <a:rPr lang="it-IT" smtClean="0"/>
              <a:pPr/>
              <a:t>22/03/2017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56D39-DF02-41B4-A717-8F161D102903}" type="slidenum">
              <a:rPr lang="it-IT" smtClean="0"/>
              <a:pPr/>
              <a:t>‹N›</a:t>
            </a:fld>
            <a:endParaRPr lang="it-IT"/>
          </a:p>
        </p:txBody>
      </p:sp>
    </p:spTree>
    <p:extLst>
      <p:ext uri="{BB962C8B-B14F-4D97-AF65-F5344CB8AC3E}">
        <p14:creationId xmlns:p14="http://schemas.microsoft.com/office/powerpoint/2010/main" val="150699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656D39-DF02-41B4-A717-8F161D102903}" type="slidenum">
              <a:rPr lang="it-IT" smtClean="0"/>
              <a:pPr/>
              <a:t>2</a:t>
            </a:fld>
            <a:endParaRPr lang="it-IT"/>
          </a:p>
        </p:txBody>
      </p:sp>
    </p:spTree>
    <p:extLst>
      <p:ext uri="{BB962C8B-B14F-4D97-AF65-F5344CB8AC3E}">
        <p14:creationId xmlns:p14="http://schemas.microsoft.com/office/powerpoint/2010/main" val="355981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93553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57550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154546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153794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190836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193021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130932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291964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195921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167920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5CE6BB6-91D5-4FCD-BC4F-FEFEF21EBA23}" type="datetimeFigureOut">
              <a:rPr lang="it-IT" smtClean="0"/>
              <a:pPr/>
              <a:t>22/03/2017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EC5199-20AF-4C5C-82F5-498268A48261}" type="slidenum">
              <a:rPr lang="it-IT" smtClean="0"/>
              <a:pPr/>
              <a:t>‹N›</a:t>
            </a:fld>
            <a:endParaRPr lang="it-IT"/>
          </a:p>
        </p:txBody>
      </p:sp>
    </p:spTree>
    <p:extLst>
      <p:ext uri="{BB962C8B-B14F-4D97-AF65-F5344CB8AC3E}">
        <p14:creationId xmlns:p14="http://schemas.microsoft.com/office/powerpoint/2010/main" val="350013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9999FF"/>
            </a:gs>
            <a:gs pos="0">
              <a:srgbClr val="CCFFFF"/>
            </a:gs>
            <a:gs pos="56000">
              <a:srgbClr val="93FFC6"/>
            </a:gs>
            <a:gs pos="62000">
              <a:srgbClr val="66FF99"/>
            </a:gs>
            <a:gs pos="83000">
              <a:srgbClr val="CCFF99"/>
            </a:gs>
            <a:gs pos="45000">
              <a:srgbClr val="00FFFF"/>
            </a:gs>
            <a:gs pos="21000">
              <a:srgbClr val="66CCFF"/>
            </a:gs>
            <a:gs pos="94000">
              <a:srgbClr val="FFFF99"/>
            </a:gs>
          </a:gsLst>
          <a:lin ang="27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E6BB6-91D5-4FCD-BC4F-FEFEF21EBA23}" type="datetimeFigureOut">
              <a:rPr lang="it-IT" smtClean="0"/>
              <a:pPr/>
              <a:t>22/03/2017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C5199-20AF-4C5C-82F5-498268A48261}" type="slidenum">
              <a:rPr lang="it-IT" smtClean="0"/>
              <a:pPr/>
              <a:t>‹N›</a:t>
            </a:fld>
            <a:endParaRPr lang="it-IT"/>
          </a:p>
        </p:txBody>
      </p:sp>
    </p:spTree>
    <p:extLst>
      <p:ext uri="{BB962C8B-B14F-4D97-AF65-F5344CB8AC3E}">
        <p14:creationId xmlns:p14="http://schemas.microsoft.com/office/powerpoint/2010/main" val="226330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77374"/>
            <a:ext cx="8229600" cy="1143000"/>
          </a:xfrm>
        </p:spPr>
        <p:txBody>
          <a:bodyPr>
            <a:normAutofit fontScale="90000"/>
          </a:bodyPr>
          <a:lstStyle/>
          <a:p>
            <a:r>
              <a:rPr lang="it-IT" sz="8800" dirty="0">
                <a:solidFill>
                  <a:srgbClr val="FF3399"/>
                </a:solidFill>
                <a:latin typeface="Mistral" panose="03090702030407020403" pitchFamily="66" charset="0"/>
              </a:rPr>
              <a:t>LEA GAROFALO</a:t>
            </a:r>
          </a:p>
        </p:txBody>
      </p:sp>
      <p:sp>
        <p:nvSpPr>
          <p:cNvPr id="3" name="Sottotitolo 2"/>
          <p:cNvSpPr>
            <a:spLocks noGrp="1"/>
          </p:cNvSpPr>
          <p:nvPr>
            <p:ph idx="1"/>
          </p:nvPr>
        </p:nvSpPr>
        <p:spPr/>
        <p:txBody>
          <a:bodyPr/>
          <a:lstStyle/>
          <a:p>
            <a:pPr marL="0" indent="0">
              <a:buNone/>
            </a:pPr>
            <a:endParaRPr lang="it-IT" b="1" dirty="0">
              <a:solidFill>
                <a:srgbClr val="1CD48A"/>
              </a:solidFill>
            </a:endParaRPr>
          </a:p>
          <a:p>
            <a:endParaRPr lang="it-IT" b="1" dirty="0">
              <a:solidFill>
                <a:srgbClr val="1CD48A"/>
              </a:solidFill>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520374"/>
            <a:ext cx="4100483" cy="4655255"/>
          </a:xfrm>
          <a:prstGeom prst="rect">
            <a:avLst/>
          </a:prstGeom>
        </p:spPr>
      </p:pic>
    </p:spTree>
    <p:extLst>
      <p:ext uri="{BB962C8B-B14F-4D97-AF65-F5344CB8AC3E}">
        <p14:creationId xmlns:p14="http://schemas.microsoft.com/office/powerpoint/2010/main" val="344410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L’OMICIDIO</a:t>
            </a:r>
          </a:p>
        </p:txBody>
      </p:sp>
      <p:sp>
        <p:nvSpPr>
          <p:cNvPr id="3" name="Segnaposto contenuto 2"/>
          <p:cNvSpPr>
            <a:spLocks noGrp="1"/>
          </p:cNvSpPr>
          <p:nvPr>
            <p:ph idx="1"/>
          </p:nvPr>
        </p:nvSpPr>
        <p:spPr>
          <a:xfrm>
            <a:off x="467544" y="1598066"/>
            <a:ext cx="8352928" cy="4855270"/>
          </a:xfrm>
        </p:spPr>
        <p:txBody>
          <a:bodyPr>
            <a:normAutofit fontScale="85000" lnSpcReduction="20000"/>
          </a:bodyPr>
          <a:lstStyle/>
          <a:p>
            <a:pPr marL="0" indent="0" algn="just">
              <a:buNone/>
            </a:pPr>
            <a:r>
              <a:rPr lang="it-IT" dirty="0"/>
              <a:t>Carlo invitò Lea e Denise a Milano </a:t>
            </a:r>
          </a:p>
          <a:p>
            <a:pPr marL="0" indent="0" algn="just">
              <a:buNone/>
            </a:pPr>
            <a:endParaRPr lang="it-IT" dirty="0"/>
          </a:p>
          <a:p>
            <a:pPr marL="0" indent="0" algn="just">
              <a:buNone/>
            </a:pPr>
            <a:r>
              <a:rPr lang="it-IT" dirty="0"/>
              <a:t>Il 24 novembre 2009, mentre le due donne facevano una passeggiata per Milano, Carlo prese la figlia e la accompagnò a casa degli zii.</a:t>
            </a:r>
          </a:p>
          <a:p>
            <a:pPr marL="0" indent="0" algn="just">
              <a:buNone/>
            </a:pPr>
            <a:r>
              <a:rPr lang="it-IT" dirty="0"/>
              <a:t>Tornò da Lea e la portò in un appartamento(piazza Prealpi 2)             il luogo del delitto       </a:t>
            </a:r>
          </a:p>
          <a:p>
            <a:pPr marL="0" indent="0" algn="just">
              <a:buNone/>
            </a:pPr>
            <a:r>
              <a:rPr lang="it-IT" dirty="0"/>
              <a:t>  </a:t>
            </a:r>
          </a:p>
          <a:p>
            <a:pPr marL="0" indent="0" algn="just">
              <a:buNone/>
            </a:pPr>
            <a:r>
              <a:rPr lang="it-IT" dirty="0"/>
              <a:t>La strozzò, e dopo averla messa in uno scatolone , insieme ai suoi complici la portò in un campo di San Fruttuoso (Monza). Qui il corpo venne distrutto dalle fiamme per due giorni, mentre gli assassini spaccavano le ossa con una pala.                                          </a:t>
            </a:r>
          </a:p>
        </p:txBody>
      </p:sp>
      <p:sp>
        <p:nvSpPr>
          <p:cNvPr id="4" name="Freccia in giù 3"/>
          <p:cNvSpPr/>
          <p:nvPr/>
        </p:nvSpPr>
        <p:spPr>
          <a:xfrm>
            <a:off x="1607895" y="1916832"/>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a destra 8"/>
          <p:cNvSpPr/>
          <p:nvPr/>
        </p:nvSpPr>
        <p:spPr>
          <a:xfrm>
            <a:off x="1035685" y="3953693"/>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6" name="Freccia in giù 5"/>
          <p:cNvSpPr/>
          <p:nvPr/>
        </p:nvSpPr>
        <p:spPr>
          <a:xfrm>
            <a:off x="2879810" y="4221088"/>
            <a:ext cx="252029" cy="481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52109"/>
            <a:ext cx="1967946" cy="133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PROCESSI</a:t>
            </a:r>
          </a:p>
        </p:txBody>
      </p:sp>
      <p:sp>
        <p:nvSpPr>
          <p:cNvPr id="3" name="Segnaposto contenuto 2"/>
          <p:cNvSpPr>
            <a:spLocks noGrp="1"/>
          </p:cNvSpPr>
          <p:nvPr>
            <p:ph idx="1"/>
          </p:nvPr>
        </p:nvSpPr>
        <p:spPr>
          <a:xfrm>
            <a:off x="457200" y="1600200"/>
            <a:ext cx="8219256" cy="4565103"/>
          </a:xfrm>
        </p:spPr>
        <p:txBody>
          <a:bodyPr>
            <a:normAutofit fontScale="85000" lnSpcReduction="10000"/>
          </a:bodyPr>
          <a:lstStyle/>
          <a:p>
            <a:r>
              <a:rPr lang="it-IT" dirty="0"/>
              <a:t>I processi sono nati grazie alla figlia di Lea, Denise.</a:t>
            </a:r>
          </a:p>
          <a:p>
            <a:endParaRPr lang="it-IT" dirty="0"/>
          </a:p>
          <a:p>
            <a:r>
              <a:rPr lang="it-IT" dirty="0"/>
              <a:t>18/10/2010         vengono arrestati Carlo </a:t>
            </a:r>
            <a:r>
              <a:rPr lang="it-IT" dirty="0" err="1"/>
              <a:t>Cosco</a:t>
            </a:r>
            <a:r>
              <a:rPr lang="it-IT" dirty="0"/>
              <a:t> e gli altri presunti complici</a:t>
            </a:r>
          </a:p>
          <a:p>
            <a:endParaRPr lang="it-IT" dirty="0"/>
          </a:p>
          <a:p>
            <a:r>
              <a:rPr lang="it-IT" dirty="0"/>
              <a:t>PROCESSO DI 1° GRADO       no aggravante mafiosa</a:t>
            </a:r>
          </a:p>
          <a:p>
            <a:endParaRPr lang="it-IT" dirty="0"/>
          </a:p>
          <a:p>
            <a:r>
              <a:rPr lang="it-IT" dirty="0"/>
              <a:t>I condannati sono Carlo, Giuseppe e Vito </a:t>
            </a:r>
            <a:r>
              <a:rPr lang="it-IT" dirty="0" err="1"/>
              <a:t>Cosco</a:t>
            </a:r>
            <a:r>
              <a:rPr lang="it-IT" dirty="0"/>
              <a:t>, Massimo Sabatino, Carmine Venturino e Rosario Curcio                                                  </a:t>
            </a:r>
          </a:p>
        </p:txBody>
      </p:sp>
      <p:sp>
        <p:nvSpPr>
          <p:cNvPr id="5" name="Freccia in giù 4"/>
          <p:cNvSpPr/>
          <p:nvPr/>
        </p:nvSpPr>
        <p:spPr>
          <a:xfrm>
            <a:off x="1259632" y="2060848"/>
            <a:ext cx="23656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a destra 5"/>
          <p:cNvSpPr/>
          <p:nvPr/>
        </p:nvSpPr>
        <p:spPr>
          <a:xfrm>
            <a:off x="2627784" y="256490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1247419" y="3294124"/>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4283968" y="393305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1259632" y="4221088"/>
            <a:ext cx="1800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169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dirty="0"/>
          </a:p>
        </p:txBody>
      </p:sp>
      <p:sp>
        <p:nvSpPr>
          <p:cNvPr id="5" name="Segnaposto contenuto 4"/>
          <p:cNvSpPr>
            <a:spLocks noGrp="1"/>
          </p:cNvSpPr>
          <p:nvPr>
            <p:ph idx="1"/>
          </p:nvPr>
        </p:nvSpPr>
        <p:spPr>
          <a:xfrm>
            <a:off x="467544" y="332656"/>
            <a:ext cx="8219256" cy="5793507"/>
          </a:xfrm>
        </p:spPr>
        <p:txBody>
          <a:bodyPr>
            <a:normAutofit fontScale="92500" lnSpcReduction="10000"/>
          </a:bodyPr>
          <a:lstStyle/>
          <a:p>
            <a:endParaRPr lang="it-IT" dirty="0"/>
          </a:p>
          <a:p>
            <a:endParaRPr lang="it-IT" dirty="0"/>
          </a:p>
          <a:p>
            <a:r>
              <a:rPr lang="it-IT" dirty="0"/>
              <a:t>Carmine Venturino e Denise si innamorano</a:t>
            </a:r>
          </a:p>
          <a:p>
            <a:endParaRPr lang="it-IT" dirty="0"/>
          </a:p>
          <a:p>
            <a:r>
              <a:rPr lang="it-IT" dirty="0"/>
              <a:t>Carmine decide di collaborare con la giustizia </a:t>
            </a:r>
          </a:p>
          <a:p>
            <a:pPr marL="0" indent="0">
              <a:buNone/>
            </a:pPr>
            <a:r>
              <a:rPr lang="it-IT" dirty="0"/>
              <a:t>        </a:t>
            </a:r>
          </a:p>
          <a:p>
            <a:r>
              <a:rPr lang="it-IT" dirty="0"/>
              <a:t>PROCESSO DI 2° GRADO</a:t>
            </a:r>
          </a:p>
          <a:p>
            <a:r>
              <a:rPr lang="it-IT" dirty="0"/>
              <a:t>Carmine, grazie alla sua collaborazione, evita l’ergastolo ed ottiene una condanna di 25 anni </a:t>
            </a:r>
          </a:p>
          <a:p>
            <a:r>
              <a:rPr lang="it-IT" dirty="0"/>
              <a:t>Ergastolo per gli altri    </a:t>
            </a:r>
          </a:p>
          <a:p>
            <a:r>
              <a:rPr lang="it-IT" dirty="0"/>
              <a:t>Giuseppe </a:t>
            </a:r>
            <a:r>
              <a:rPr lang="it-IT" dirty="0" err="1"/>
              <a:t>Cosco</a:t>
            </a:r>
            <a:r>
              <a:rPr lang="it-IT" dirty="0"/>
              <a:t> assolto</a:t>
            </a:r>
          </a:p>
        </p:txBody>
      </p:sp>
      <p:sp>
        <p:nvSpPr>
          <p:cNvPr id="7" name="Freccia in giù 6"/>
          <p:cNvSpPr/>
          <p:nvPr/>
        </p:nvSpPr>
        <p:spPr>
          <a:xfrm>
            <a:off x="4139249" y="296703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4139249" y="191378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974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p:cTn id="1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p:cTn id="2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p:cTn id="3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p:cTn id="4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p:cTn id="55"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IL FUNERALE</a:t>
            </a:r>
          </a:p>
        </p:txBody>
      </p:sp>
      <p:sp>
        <p:nvSpPr>
          <p:cNvPr id="6" name="Segnaposto contenuto 5"/>
          <p:cNvSpPr>
            <a:spLocks noGrp="1"/>
          </p:cNvSpPr>
          <p:nvPr>
            <p:ph idx="1"/>
          </p:nvPr>
        </p:nvSpPr>
        <p:spPr/>
        <p:txBody>
          <a:bodyPr>
            <a:normAutofit fontScale="25000" lnSpcReduction="20000"/>
          </a:bodyPr>
          <a:lstStyle/>
          <a:p>
            <a:pPr algn="just"/>
            <a:endParaRPr lang="it-IT" sz="7000" dirty="0"/>
          </a:p>
          <a:p>
            <a:pPr algn="just"/>
            <a:r>
              <a:rPr lang="it-IT" sz="7000" dirty="0"/>
              <a:t>Il funerale si è svolto a Milano in               </a:t>
            </a:r>
          </a:p>
          <a:p>
            <a:pPr marL="0" indent="0" algn="just">
              <a:buNone/>
            </a:pPr>
            <a:r>
              <a:rPr lang="it-IT" sz="7000" dirty="0"/>
              <a:t>       Piazza Beccaria.</a:t>
            </a:r>
          </a:p>
          <a:p>
            <a:pPr algn="just"/>
            <a:endParaRPr lang="it-IT" sz="7000" dirty="0"/>
          </a:p>
          <a:p>
            <a:pPr algn="just"/>
            <a:r>
              <a:rPr lang="it-IT" sz="7000" dirty="0"/>
              <a:t>La bara è stata portata anche dal sindaco di Milano, </a:t>
            </a:r>
            <a:r>
              <a:rPr lang="it-IT" sz="7000" dirty="0" err="1"/>
              <a:t>Pisapia</a:t>
            </a:r>
            <a:r>
              <a:rPr lang="it-IT" sz="7000" dirty="0"/>
              <a:t>, e dal fondatore di Libera, Don Ciotti.</a:t>
            </a:r>
          </a:p>
          <a:p>
            <a:pPr algn="just"/>
            <a:r>
              <a:rPr lang="it-IT" sz="7000" dirty="0"/>
              <a:t>Denise ha parlato da una balconata di un palazzo (per motivi di sicurezza) per dare l’ultimo saluto alla mamma.</a:t>
            </a:r>
          </a:p>
          <a:p>
            <a:pPr algn="just"/>
            <a:r>
              <a:rPr lang="it-IT" sz="7000" dirty="0">
                <a:ea typeface="Calibri"/>
                <a:cs typeface="Times New Roman"/>
              </a:rPr>
              <a:t>Piazza Beccaria  era gremita di persone. Tremila bandiere fucsia, gialle e arancioni  con il volto giovane e sorridente di Lea e la scritta 'vedo, sento </a:t>
            </a:r>
            <a:r>
              <a:rPr lang="it-IT" sz="7000" dirty="0" err="1">
                <a:ea typeface="Calibri"/>
                <a:cs typeface="Times New Roman"/>
              </a:rPr>
              <a:t>parlo'</a:t>
            </a:r>
            <a:r>
              <a:rPr lang="it-IT" sz="7000" dirty="0">
                <a:ea typeface="Calibri"/>
                <a:cs typeface="Times New Roman"/>
              </a:rPr>
              <a:t>. E tanti mazzi di fiori, degli stessi colori delle bandiere, in un'onda colorata che per una mattinata ha rotto il grigiore del cielo sopra Milano .</a:t>
            </a:r>
            <a:endParaRPr lang="it-IT" sz="7000" dirty="0"/>
          </a:p>
          <a:p>
            <a:pPr algn="just"/>
            <a:endParaRPr lang="it-IT" sz="7000" dirty="0"/>
          </a:p>
          <a:p>
            <a:pPr marL="0" indent="0" algn="just">
              <a:buNone/>
            </a:pPr>
            <a:endParaRPr lang="it-IT" sz="7000" dirty="0"/>
          </a:p>
          <a:p>
            <a:pPr marL="0" indent="0" algn="just">
              <a:buNone/>
            </a:pPr>
            <a:r>
              <a:rPr lang="it-IT" sz="7000" dirty="0">
                <a:ea typeface="Calibri"/>
                <a:cs typeface="Times New Roman"/>
              </a:rPr>
              <a:t> </a:t>
            </a:r>
            <a:endParaRPr lang="it-IT" sz="7000" dirty="0"/>
          </a:p>
          <a:p>
            <a:pPr algn="just"/>
            <a:endParaRPr lang="it-IT" sz="7000" dirty="0"/>
          </a:p>
          <a:p>
            <a:pPr marL="0" indent="0">
              <a:buNone/>
            </a:pPr>
            <a:endParaRPr lang="it-IT" dirty="0"/>
          </a:p>
          <a:p>
            <a:pPr marL="0" indent="0">
              <a:buNone/>
            </a:pPr>
            <a:endParaRPr lang="it-IT"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38150"/>
            <a:ext cx="3753295" cy="229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63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calcmode="lin" valueType="num">
                                      <p:cBhvr>
                                        <p:cTn id="46"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 calcmode="lin" valueType="num">
                                      <p:cBhvr>
                                        <p:cTn id="5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anim calcmode="lin" valueType="num">
                                      <p:cBhvr>
                                        <p:cTn id="60"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6">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075"/>
                                        </p:tgtEl>
                                        <p:attrNameLst>
                                          <p:attrName>style.visibility</p:attrName>
                                        </p:attrNameLst>
                                      </p:cBhvr>
                                      <p:to>
                                        <p:strVal val="visible"/>
                                      </p:to>
                                    </p:set>
                                    <p:animEffect transition="in" filter="fade">
                                      <p:cBhvr>
                                        <p:cTn id="67" dur="1000"/>
                                        <p:tgtEl>
                                          <p:spTgt spid="3075"/>
                                        </p:tgtEl>
                                      </p:cBhvr>
                                    </p:animEffect>
                                    <p:anim calcmode="lin" valueType="num">
                                      <p:cBhvr>
                                        <p:cTn id="68" dur="1000" fill="hold"/>
                                        <p:tgtEl>
                                          <p:spTgt spid="3075"/>
                                        </p:tgtEl>
                                        <p:attrNameLst>
                                          <p:attrName>ppt_x</p:attrName>
                                        </p:attrNameLst>
                                      </p:cBhvr>
                                      <p:tavLst>
                                        <p:tav tm="0">
                                          <p:val>
                                            <p:strVal val="#ppt_x"/>
                                          </p:val>
                                        </p:tav>
                                        <p:tav tm="100000">
                                          <p:val>
                                            <p:strVal val="#ppt_x"/>
                                          </p:val>
                                        </p:tav>
                                      </p:tavLst>
                                    </p:anim>
                                    <p:anim calcmode="lin" valueType="num">
                                      <p:cBhvr>
                                        <p:cTn id="6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SUA MEMORIA</a:t>
            </a:r>
          </a:p>
        </p:txBody>
      </p:sp>
      <p:sp>
        <p:nvSpPr>
          <p:cNvPr id="3" name="Segnaposto contenuto 2"/>
          <p:cNvSpPr>
            <a:spLocks noGrp="1"/>
          </p:cNvSpPr>
          <p:nvPr>
            <p:ph idx="1"/>
          </p:nvPr>
        </p:nvSpPr>
        <p:spPr/>
        <p:txBody>
          <a:bodyPr>
            <a:normAutofit lnSpcReduction="10000"/>
          </a:bodyPr>
          <a:lstStyle/>
          <a:p>
            <a:pPr algn="just"/>
            <a:r>
              <a:rPr lang="it-IT" sz="2800" dirty="0"/>
              <a:t>A San Fruttuoso, in provincia di Monza, il 24 novembre 2013 si è svolta la  cerimonia di inaugurazione del monumento in memoria di Lea Garofalo.</a:t>
            </a:r>
          </a:p>
          <a:p>
            <a:pPr algn="just"/>
            <a:r>
              <a:rPr lang="it-IT" sz="2800" dirty="0"/>
              <a:t>Denise a ritirare l’Ambrogino d’Oro, a Milano,  non c’era. Un omaggio al suo coraggio e a quello della madre, testimone di giustizia. A ritirare il premio andò Marisa </a:t>
            </a:r>
            <a:r>
              <a:rPr lang="it-IT" sz="2800" dirty="0" err="1"/>
              <a:t>Fiorani</a:t>
            </a:r>
            <a:r>
              <a:rPr lang="it-IT" sz="2800" dirty="0"/>
              <a:t>.</a:t>
            </a:r>
          </a:p>
          <a:p>
            <a:pPr algn="just"/>
            <a:r>
              <a:rPr lang="it-IT" sz="2800" dirty="0"/>
              <a:t>Denise è stata premiata dal Comune in quanto «simbolo di autentico progresso civile».</a:t>
            </a:r>
          </a:p>
          <a:p>
            <a:pPr algn="just"/>
            <a:endParaRPr lang="it-IT" sz="2800" dirty="0"/>
          </a:p>
          <a:p>
            <a:pPr algn="just"/>
            <a:endParaRPr lang="it-IT" sz="2800" dirty="0"/>
          </a:p>
        </p:txBody>
      </p:sp>
    </p:spTree>
    <p:extLst>
      <p:ext uri="{BB962C8B-B14F-4D97-AF65-F5344CB8AC3E}">
        <p14:creationId xmlns:p14="http://schemas.microsoft.com/office/powerpoint/2010/main" val="29253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23528" y="2204864"/>
            <a:ext cx="4265557" cy="2664296"/>
          </a:xfrm>
        </p:spPr>
      </p:pic>
      <p:pic>
        <p:nvPicPr>
          <p:cNvPr id="8" name="Segnaposto contenuto 7"/>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788024" y="548680"/>
            <a:ext cx="3839964" cy="5324776"/>
          </a:xfrm>
        </p:spPr>
      </p:pic>
    </p:spTree>
    <p:extLst>
      <p:ext uri="{BB962C8B-B14F-4D97-AF65-F5344CB8AC3E}">
        <p14:creationId xmlns:p14="http://schemas.microsoft.com/office/powerpoint/2010/main" val="326149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SITI CONSULTATI</a:t>
            </a:r>
          </a:p>
        </p:txBody>
      </p:sp>
      <p:sp>
        <p:nvSpPr>
          <p:cNvPr id="3" name="Segnaposto contenuto 2"/>
          <p:cNvSpPr>
            <a:spLocks noGrp="1"/>
          </p:cNvSpPr>
          <p:nvPr>
            <p:ph idx="1"/>
          </p:nvPr>
        </p:nvSpPr>
        <p:spPr/>
        <p:txBody>
          <a:bodyPr/>
          <a:lstStyle/>
          <a:p>
            <a:r>
              <a:rPr lang="it-IT" dirty="0"/>
              <a:t>L’enciclopedia delle mafie</a:t>
            </a:r>
          </a:p>
          <a:p>
            <a:r>
              <a:rPr lang="it-IT" dirty="0"/>
              <a:t>Rai news</a:t>
            </a:r>
          </a:p>
          <a:p>
            <a:r>
              <a:rPr lang="it-IT" dirty="0"/>
              <a:t>Il quotidiano</a:t>
            </a:r>
          </a:p>
          <a:p>
            <a:r>
              <a:rPr lang="it-IT" dirty="0"/>
              <a:t>Google immagini</a:t>
            </a:r>
          </a:p>
          <a:p>
            <a:r>
              <a:rPr lang="it-IT" dirty="0"/>
              <a:t>L’unità</a:t>
            </a:r>
          </a:p>
          <a:p>
            <a:r>
              <a:rPr lang="it-IT" dirty="0"/>
              <a:t>Il sole 24 ore</a:t>
            </a:r>
          </a:p>
          <a:p>
            <a:r>
              <a:rPr lang="it-IT" dirty="0"/>
              <a:t>Libera</a:t>
            </a:r>
          </a:p>
          <a:p>
            <a:endParaRPr lang="it-IT" dirty="0"/>
          </a:p>
        </p:txBody>
      </p:sp>
    </p:spTree>
    <p:extLst>
      <p:ext uri="{BB962C8B-B14F-4D97-AF65-F5344CB8AC3E}">
        <p14:creationId xmlns:p14="http://schemas.microsoft.com/office/powerpoint/2010/main" val="354554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INFANZIA E PRIMI ANNI</a:t>
            </a:r>
          </a:p>
        </p:txBody>
      </p:sp>
      <p:sp>
        <p:nvSpPr>
          <p:cNvPr id="3" name="Segnaposto contenuto 2"/>
          <p:cNvSpPr>
            <a:spLocks noGrp="1"/>
          </p:cNvSpPr>
          <p:nvPr>
            <p:ph idx="1"/>
          </p:nvPr>
        </p:nvSpPr>
        <p:spPr/>
        <p:txBody>
          <a:bodyPr>
            <a:normAutofit lnSpcReduction="10000"/>
          </a:bodyPr>
          <a:lstStyle/>
          <a:p>
            <a:pPr algn="just"/>
            <a:r>
              <a:rPr lang="it-IT" dirty="0"/>
              <a:t> Lea Garofalo è nata il 4 aprile 1974 a Petilia Policastro, da Antonio </a:t>
            </a:r>
            <a:r>
              <a:rPr lang="it-IT" dirty="0" err="1"/>
              <a:t>Garofalo</a:t>
            </a:r>
            <a:r>
              <a:rPr lang="it-IT" dirty="0"/>
              <a:t> e Santina </a:t>
            </a:r>
            <a:r>
              <a:rPr lang="it-IT" dirty="0" err="1"/>
              <a:t>Miletta</a:t>
            </a:r>
            <a:endParaRPr lang="it-IT" dirty="0"/>
          </a:p>
          <a:p>
            <a:pPr algn="just">
              <a:buNone/>
            </a:pPr>
            <a:endParaRPr lang="it-IT" dirty="0"/>
          </a:p>
          <a:p>
            <a:pPr algn="just"/>
            <a:r>
              <a:rPr lang="it-IT" dirty="0"/>
              <a:t>Rimase orfana di padre all’età di nove mesi (il padre morì nella faida di </a:t>
            </a:r>
            <a:r>
              <a:rPr lang="it-IT" dirty="0" err="1"/>
              <a:t>Pagliarelle</a:t>
            </a:r>
            <a:r>
              <a:rPr lang="it-IT" dirty="0"/>
              <a:t>, guerra tra famiglie mafiose).</a:t>
            </a:r>
          </a:p>
          <a:p>
            <a:pPr algn="just"/>
            <a:r>
              <a:rPr lang="it-IT" dirty="0"/>
              <a:t>A 14 anni si innamora di Carlo </a:t>
            </a:r>
            <a:r>
              <a:rPr lang="it-IT" dirty="0" err="1"/>
              <a:t>Cosco</a:t>
            </a:r>
            <a:r>
              <a:rPr lang="it-IT" dirty="0"/>
              <a:t> e successivamente si trasferì a Milano con lui.</a:t>
            </a:r>
          </a:p>
        </p:txBody>
      </p:sp>
    </p:spTree>
    <p:extLst>
      <p:ext uri="{BB962C8B-B14F-4D97-AF65-F5344CB8AC3E}">
        <p14:creationId xmlns:p14="http://schemas.microsoft.com/office/powerpoint/2010/main" val="15500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PETILIA POLICASTRO</a:t>
            </a:r>
          </a:p>
        </p:txBody>
      </p:sp>
      <p:sp>
        <p:nvSpPr>
          <p:cNvPr id="3" name="Segnaposto contenuto 2"/>
          <p:cNvSpPr>
            <a:spLocks noGrp="1"/>
          </p:cNvSpPr>
          <p:nvPr>
            <p:ph idx="1"/>
          </p:nvPr>
        </p:nvSpPr>
        <p:spPr/>
        <p:txBody>
          <a:bodyPr/>
          <a:lstStyle/>
          <a:p>
            <a:pPr>
              <a:lnSpc>
                <a:spcPct val="115000"/>
              </a:lnSpc>
              <a:spcAft>
                <a:spcPts val="1000"/>
              </a:spcAft>
            </a:pPr>
            <a:endParaRPr lang="it-IT" dirty="0">
              <a:ea typeface="Calibri"/>
              <a:cs typeface="Times New Roman"/>
            </a:endParaRPr>
          </a:p>
          <a:p>
            <a:pPr>
              <a:lnSpc>
                <a:spcPct val="115000"/>
              </a:lnSpc>
              <a:spcAft>
                <a:spcPts val="1000"/>
              </a:spcAft>
            </a:pPr>
            <a:r>
              <a:rPr lang="it-IT" dirty="0">
                <a:ea typeface="Calibri"/>
                <a:cs typeface="Times New Roman"/>
              </a:rPr>
              <a:t>Si trova in provincia di Crotone , Calabria.</a:t>
            </a:r>
          </a:p>
          <a:p>
            <a:pPr>
              <a:lnSpc>
                <a:spcPct val="115000"/>
              </a:lnSpc>
              <a:spcAft>
                <a:spcPts val="1000"/>
              </a:spcAft>
            </a:pPr>
            <a:r>
              <a:rPr lang="it-IT" dirty="0">
                <a:ea typeface="Calibri"/>
                <a:cs typeface="Times New Roman"/>
              </a:rPr>
              <a:t>E’il paese delle faide fra i Mirabelli e i Garofalo, due famiglie mafiose che sporcano di sangue le strade di Petilia.</a:t>
            </a:r>
          </a:p>
        </p:txBody>
      </p:sp>
    </p:spTree>
    <p:extLst>
      <p:ext uri="{BB962C8B-B14F-4D97-AF65-F5344CB8AC3E}">
        <p14:creationId xmlns:p14="http://schemas.microsoft.com/office/powerpoint/2010/main" val="13176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FAMIGLIA DI LEA </a:t>
            </a:r>
          </a:p>
        </p:txBody>
      </p:sp>
      <p:sp>
        <p:nvSpPr>
          <p:cNvPr id="3" name="Segnaposto contenuto 2"/>
          <p:cNvSpPr>
            <a:spLocks noGrp="1"/>
          </p:cNvSpPr>
          <p:nvPr>
            <p:ph idx="1"/>
          </p:nvPr>
        </p:nvSpPr>
        <p:spPr/>
        <p:txBody>
          <a:bodyPr/>
          <a:lstStyle/>
          <a:p>
            <a:pPr algn="just"/>
            <a:r>
              <a:rPr lang="it-IT" dirty="0"/>
              <a:t>La famiglia di Lea era mafiosa come quella di Carlo.</a:t>
            </a:r>
          </a:p>
          <a:p>
            <a:pPr algn="just"/>
            <a:r>
              <a:rPr lang="it-IT" dirty="0"/>
              <a:t>Lea aveva una sorella di nome Marisa e un fratello, Floriano, il boss mafioso di Petilia Policastro che morì nel vendicare l’omicidio di suo padre.</a:t>
            </a:r>
          </a:p>
          <a:p>
            <a:pPr algn="just"/>
            <a:r>
              <a:rPr lang="it-IT" dirty="0"/>
              <a:t>Dopo il matrimonio, nel 1991 Lea e Carlo ebbero una figlia di nome Denise.</a:t>
            </a:r>
          </a:p>
          <a:p>
            <a:endParaRPr lang="it-IT" dirty="0"/>
          </a:p>
        </p:txBody>
      </p:sp>
    </p:spTree>
    <p:extLst>
      <p:ext uri="{BB962C8B-B14F-4D97-AF65-F5344CB8AC3E}">
        <p14:creationId xmlns:p14="http://schemas.microsoft.com/office/powerpoint/2010/main" val="39939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RIBELLIONE DI LEA</a:t>
            </a:r>
          </a:p>
        </p:txBody>
      </p:sp>
      <p:sp>
        <p:nvSpPr>
          <p:cNvPr id="3" name="Segnaposto contenuto 2"/>
          <p:cNvSpPr>
            <a:spLocks noGrp="1"/>
          </p:cNvSpPr>
          <p:nvPr>
            <p:ph idx="1"/>
          </p:nvPr>
        </p:nvSpPr>
        <p:spPr/>
        <p:txBody>
          <a:bodyPr>
            <a:noAutofit/>
          </a:bodyPr>
          <a:lstStyle/>
          <a:p>
            <a:r>
              <a:rPr lang="it-IT" sz="2800" dirty="0"/>
              <a:t>Successivamente Lea decise di trasferirsi a Milano, ma Carlo non appoggiava la sua scelta, anche perché aveva deciso di sposarla solo per acquisire maggior prestigio nella mafia.</a:t>
            </a:r>
          </a:p>
          <a:p>
            <a:r>
              <a:rPr lang="it-IT" sz="2800" dirty="0"/>
              <a:t>Quando Carlo e alcuni suoi parenti furono arrestati , Lea decise di lasciare il marito e portare con sé la figlia.</a:t>
            </a:r>
          </a:p>
          <a:p>
            <a:pPr marL="0" indent="0">
              <a:buNone/>
            </a:pPr>
            <a:endParaRPr lang="it-IT" sz="2800" dirty="0"/>
          </a:p>
          <a:p>
            <a:pPr marL="0" indent="0">
              <a:buNone/>
            </a:pPr>
            <a:r>
              <a:rPr lang="it-IT" sz="2800" dirty="0"/>
              <a:t>Lite fra coniugi            Lea e Denise abbandonano </a:t>
            </a:r>
          </a:p>
          <a:p>
            <a:pPr marL="0" indent="0">
              <a:buNone/>
            </a:pPr>
            <a:r>
              <a:rPr lang="it-IT" sz="2800" dirty="0"/>
              <a:t>                                                   Milano</a:t>
            </a:r>
          </a:p>
        </p:txBody>
      </p:sp>
      <p:sp>
        <p:nvSpPr>
          <p:cNvPr id="4" name="Freccia in giù 3"/>
          <p:cNvSpPr/>
          <p:nvPr/>
        </p:nvSpPr>
        <p:spPr>
          <a:xfrm>
            <a:off x="1475656" y="4725144"/>
            <a:ext cx="573124" cy="542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2771800" y="5301208"/>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180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VENDETTA DELLA ‘NDRANGHETA</a:t>
            </a:r>
          </a:p>
        </p:txBody>
      </p:sp>
      <p:sp>
        <p:nvSpPr>
          <p:cNvPr id="3" name="Segnaposto contenuto 2"/>
          <p:cNvSpPr>
            <a:spLocks noGrp="1"/>
          </p:cNvSpPr>
          <p:nvPr>
            <p:ph idx="1"/>
          </p:nvPr>
        </p:nvSpPr>
        <p:spPr/>
        <p:txBody>
          <a:bodyPr>
            <a:normAutofit fontScale="92500" lnSpcReduction="20000"/>
          </a:bodyPr>
          <a:lstStyle/>
          <a:p>
            <a:pPr marL="0" indent="0">
              <a:buNone/>
            </a:pPr>
            <a:r>
              <a:rPr lang="it-IT" dirty="0"/>
              <a:t>Dopo che Lea lasciò Milano con la figlia, Carlo decise di vendicarsi. Egli tenta più volte di aggredire Lea</a:t>
            </a:r>
          </a:p>
          <a:p>
            <a:pPr marL="0" indent="0">
              <a:buNone/>
            </a:pPr>
            <a:endParaRPr lang="it-IT" dirty="0"/>
          </a:p>
          <a:p>
            <a:pPr marL="0" indent="0">
              <a:buNone/>
            </a:pPr>
            <a:r>
              <a:rPr lang="it-IT" dirty="0"/>
              <a:t>Il fratello Floriano incendia la macchina di Lea (2002)</a:t>
            </a:r>
          </a:p>
          <a:p>
            <a:pPr marL="0" indent="0">
              <a:buNone/>
            </a:pPr>
            <a:endParaRPr lang="it-IT" dirty="0"/>
          </a:p>
          <a:p>
            <a:pPr marL="0" indent="0">
              <a:buNone/>
            </a:pPr>
            <a:r>
              <a:rPr lang="it-IT" dirty="0" smtClean="0"/>
              <a:t>A quel punto Lea decide di rivolgersi ai </a:t>
            </a:r>
            <a:r>
              <a:rPr lang="it-IT" dirty="0"/>
              <a:t>carabinieri che </a:t>
            </a:r>
            <a:r>
              <a:rPr lang="it-IT" dirty="0" smtClean="0"/>
              <a:t>inseriscono </a:t>
            </a:r>
            <a:r>
              <a:rPr lang="it-IT" dirty="0"/>
              <a:t>lei e  la figlia in un programma di protezione </a:t>
            </a:r>
          </a:p>
        </p:txBody>
      </p:sp>
      <p:sp>
        <p:nvSpPr>
          <p:cNvPr id="4" name="Freccia in giù 3"/>
          <p:cNvSpPr/>
          <p:nvPr/>
        </p:nvSpPr>
        <p:spPr>
          <a:xfrm>
            <a:off x="4283968" y="2496551"/>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250" y="3787403"/>
            <a:ext cx="354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20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VITA DA TESTIMONE</a:t>
            </a:r>
          </a:p>
        </p:txBody>
      </p:sp>
      <p:sp>
        <p:nvSpPr>
          <p:cNvPr id="3" name="Segnaposto contenuto 2"/>
          <p:cNvSpPr>
            <a:spLocks noGrp="1"/>
          </p:cNvSpPr>
          <p:nvPr>
            <p:ph idx="1"/>
          </p:nvPr>
        </p:nvSpPr>
        <p:spPr/>
        <p:txBody>
          <a:bodyPr>
            <a:normAutofit lnSpcReduction="10000"/>
          </a:bodyPr>
          <a:lstStyle/>
          <a:p>
            <a:pPr algn="just"/>
            <a:r>
              <a:rPr lang="it-IT" dirty="0"/>
              <a:t>Da quel momento la vita di Lea fu molto difficile perché le sue dichiarazioni non portarono ad alcun processo.</a:t>
            </a:r>
          </a:p>
          <a:p>
            <a:pPr marL="400050" lvl="1" indent="0" algn="just">
              <a:buNone/>
            </a:pPr>
            <a:r>
              <a:rPr lang="it-IT" sz="3200" dirty="0"/>
              <a:t>Per questo motivo, in seguito, le venne revocata la protezione </a:t>
            </a:r>
          </a:p>
          <a:p>
            <a:pPr algn="just"/>
            <a:r>
              <a:rPr lang="it-IT" dirty="0"/>
              <a:t>In un incontro pubblico Lea conobbe don Ciotti, che successivamente la aiutò nella sua vita da testimone attraverso l’associazione Libera da lui fondata.</a:t>
            </a:r>
          </a:p>
        </p:txBody>
      </p:sp>
    </p:spTree>
    <p:extLst>
      <p:ext uri="{BB962C8B-B14F-4D97-AF65-F5344CB8AC3E}">
        <p14:creationId xmlns:p14="http://schemas.microsoft.com/office/powerpoint/2010/main" val="3386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ASSOCIAZIONE </a:t>
            </a:r>
            <a:r>
              <a:rPr lang="it-IT" dirty="0">
                <a:solidFill>
                  <a:srgbClr val="EA06AE"/>
                </a:solidFill>
              </a:rPr>
              <a:t>LIBERA</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196752"/>
            <a:ext cx="6889948" cy="5443059"/>
          </a:xfrm>
        </p:spPr>
      </p:pic>
    </p:spTree>
    <p:extLst>
      <p:ext uri="{BB962C8B-B14F-4D97-AF65-F5344CB8AC3E}">
        <p14:creationId xmlns:p14="http://schemas.microsoft.com/office/powerpoint/2010/main" val="378367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23528" y="1700808"/>
            <a:ext cx="3083082" cy="29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egnaposto contenuto 7"/>
          <p:cNvSpPr>
            <a:spLocks noGrp="1"/>
          </p:cNvSpPr>
          <p:nvPr>
            <p:ph sz="half" idx="2"/>
          </p:nvPr>
        </p:nvSpPr>
        <p:spPr>
          <a:xfrm>
            <a:off x="3923928" y="1268760"/>
            <a:ext cx="4470648" cy="5256584"/>
          </a:xfrm>
        </p:spPr>
        <p:txBody>
          <a:bodyPr>
            <a:normAutofit lnSpcReduction="10000"/>
          </a:bodyPr>
          <a:lstStyle/>
          <a:p>
            <a:pPr algn="just"/>
            <a:r>
              <a:rPr lang="it-IT" dirty="0"/>
              <a:t>Libera è nata il 25 marzo 1995 per sollecitare la società civile nella lotta alle mafie e promuovere legalità e giustizia .</a:t>
            </a:r>
          </a:p>
          <a:p>
            <a:pPr algn="just"/>
            <a:r>
              <a:rPr lang="it-IT" dirty="0"/>
              <a:t>I suoi impegni sono: l'uso sociale dei beni confiscati alle mafie, l'educazione alla legalità democratica, l'impegno contro la corruzione, i campi di formazione antimafia.</a:t>
            </a:r>
          </a:p>
          <a:p>
            <a:pPr algn="just"/>
            <a:endParaRPr lang="it-IT" dirty="0"/>
          </a:p>
        </p:txBody>
      </p:sp>
    </p:spTree>
    <p:extLst>
      <p:ext uri="{BB962C8B-B14F-4D97-AF65-F5344CB8AC3E}">
        <p14:creationId xmlns:p14="http://schemas.microsoft.com/office/powerpoint/2010/main" val="35631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801</Words>
  <Application>Microsoft Office PowerPoint</Application>
  <PresentationFormat>Presentazione su schermo (4:3)</PresentationFormat>
  <Paragraphs>84</Paragraphs>
  <Slides>16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Mistral</vt:lpstr>
      <vt:lpstr>Times New Roman</vt:lpstr>
      <vt:lpstr>Tema di Office</vt:lpstr>
      <vt:lpstr>LEA GAROFALO</vt:lpstr>
      <vt:lpstr>INFANZIA E PRIMI ANNI</vt:lpstr>
      <vt:lpstr>PETILIA POLICASTRO</vt:lpstr>
      <vt:lpstr>LA FAMIGLIA DI LEA </vt:lpstr>
      <vt:lpstr>LA RIBELLIONE DI LEA</vt:lpstr>
      <vt:lpstr>LA VENDETTA DELLA ‘NDRANGHETA</vt:lpstr>
      <vt:lpstr>LA VITA DA TESTIMONE</vt:lpstr>
      <vt:lpstr>ASSOCIAZIONE LIBERA</vt:lpstr>
      <vt:lpstr>Presentazione standard di PowerPoint</vt:lpstr>
      <vt:lpstr>L’OMICIDIO</vt:lpstr>
      <vt:lpstr>I PROCESSI</vt:lpstr>
      <vt:lpstr>Presentazione standard di PowerPoint</vt:lpstr>
      <vt:lpstr>IL FUNERALE</vt:lpstr>
      <vt:lpstr>IN SUA MEMORIA</vt:lpstr>
      <vt:lpstr>Presentazione standard di PowerPoint</vt:lpstr>
      <vt:lpstr>SITI CONSULTATI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 GAROFALO</dc:title>
  <dc:creator>utente</dc:creator>
  <cp:lastModifiedBy>Nino</cp:lastModifiedBy>
  <cp:revision>59</cp:revision>
  <dcterms:created xsi:type="dcterms:W3CDTF">2016-09-29T13:03:24Z</dcterms:created>
  <dcterms:modified xsi:type="dcterms:W3CDTF">2017-03-22T18:33:13Z</dcterms:modified>
</cp:coreProperties>
</file>