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5" r:id="rId8"/>
    <p:sldId id="267" r:id="rId9"/>
    <p:sldId id="262" r:id="rId10"/>
    <p:sldId id="263" r:id="rId11"/>
    <p:sldId id="266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63" autoAdjust="0"/>
    <p:restoredTop sz="94660"/>
  </p:normalViewPr>
  <p:slideViewPr>
    <p:cSldViewPr snapToGrid="0">
      <p:cViewPr>
        <p:scale>
          <a:sx n="100" d="100"/>
          <a:sy n="100" d="100"/>
        </p:scale>
        <p:origin x="-426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A717-AA94-442A-8ACB-BFF3D1DF4FE2}" type="datetimeFigureOut">
              <a:rPr lang="it-IT" smtClean="0"/>
              <a:pPr/>
              <a:t>16/03/2017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C6E5-4CAE-4C7D-960A-A7C9F79CC26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2184213"/>
      </p:ext>
    </p:extLst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A717-AA94-442A-8ACB-BFF3D1DF4FE2}" type="datetimeFigureOut">
              <a:rPr lang="it-IT" smtClean="0"/>
              <a:pPr/>
              <a:t>16/03/2017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C6E5-4CAE-4C7D-960A-A7C9F79CC26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1311956"/>
      </p:ext>
    </p:extLst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A717-AA94-442A-8ACB-BFF3D1DF4FE2}" type="datetimeFigureOut">
              <a:rPr lang="it-IT" smtClean="0"/>
              <a:pPr/>
              <a:t>16/03/2017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C6E5-4CAE-4C7D-960A-A7C9F79CC26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321632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A717-AA94-442A-8ACB-BFF3D1DF4FE2}" type="datetimeFigureOut">
              <a:rPr lang="it-IT" smtClean="0"/>
              <a:pPr/>
              <a:t>16/03/2017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C6E5-4CAE-4C7D-960A-A7C9F79CC26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3413242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A717-AA94-442A-8ACB-BFF3D1DF4FE2}" type="datetimeFigureOut">
              <a:rPr lang="it-IT" smtClean="0"/>
              <a:pPr/>
              <a:t>16/03/2017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C6E5-4CAE-4C7D-960A-A7C9F79CC26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2618734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A717-AA94-442A-8ACB-BFF3D1DF4FE2}" type="datetimeFigureOut">
              <a:rPr lang="it-IT" smtClean="0"/>
              <a:pPr/>
              <a:t>16/03/2017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C6E5-4CAE-4C7D-960A-A7C9F79CC26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9295284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A717-AA94-442A-8ACB-BFF3D1DF4FE2}" type="datetimeFigureOut">
              <a:rPr lang="it-IT" smtClean="0"/>
              <a:pPr/>
              <a:t>16/03/2017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C6E5-4CAE-4C7D-960A-A7C9F79CC26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6730708"/>
      </p:ext>
    </p:extLst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A717-AA94-442A-8ACB-BFF3D1DF4FE2}" type="datetimeFigureOut">
              <a:rPr lang="it-IT" smtClean="0"/>
              <a:pPr/>
              <a:t>16/03/2017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C6E5-4CAE-4C7D-960A-A7C9F79CC26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4065791"/>
      </p:ext>
    </p:extLst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A717-AA94-442A-8ACB-BFF3D1DF4FE2}" type="datetimeFigureOut">
              <a:rPr lang="it-IT" smtClean="0"/>
              <a:pPr/>
              <a:t>16/03/2017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C6E5-4CAE-4C7D-960A-A7C9F79CC26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286526"/>
      </p:ext>
    </p:extLst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A717-AA94-442A-8ACB-BFF3D1DF4FE2}" type="datetimeFigureOut">
              <a:rPr lang="it-IT" smtClean="0"/>
              <a:pPr/>
              <a:t>16/03/2017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C6E5-4CAE-4C7D-960A-A7C9F79CC26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281760"/>
      </p:ext>
    </p:extLst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A717-AA94-442A-8ACB-BFF3D1DF4FE2}" type="datetimeFigureOut">
              <a:rPr lang="it-IT" smtClean="0"/>
              <a:pPr/>
              <a:t>16/03/2017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FC6E5-4CAE-4C7D-960A-A7C9F79CC26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0923577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A717-AA94-442A-8ACB-BFF3D1DF4FE2}" type="datetimeFigureOut">
              <a:rPr lang="it-IT" smtClean="0"/>
              <a:pPr/>
              <a:t>16/03/2017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FC6E5-4CAE-4C7D-960A-A7C9F79CC26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352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orient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08" y="1249965"/>
            <a:ext cx="2805396" cy="375737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6517938" y="1129848"/>
            <a:ext cx="2599595" cy="11039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dirty="0"/>
              <a:t>1937-1993</a:t>
            </a:r>
          </a:p>
        </p:txBody>
      </p:sp>
      <p:sp>
        <p:nvSpPr>
          <p:cNvPr id="7" name="Rettangolo 6"/>
          <p:cNvSpPr/>
          <p:nvPr/>
        </p:nvSpPr>
        <p:spPr>
          <a:xfrm>
            <a:off x="3277764" y="2548612"/>
            <a:ext cx="53938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>
                <a:solidFill>
                  <a:prstClr val="black"/>
                </a:solidFill>
              </a:rPr>
              <a:t>Padre Pino Puglisi nacque a Palermo il 15 Settembre nel quartiere di Brancaccio da una famiglia modesta. È beato dal 15 Maggio 2013.</a:t>
            </a:r>
            <a:endParaRPr lang="it-IT" sz="3200" dirty="0"/>
          </a:p>
        </p:txBody>
      </p:sp>
      <p:sp>
        <p:nvSpPr>
          <p:cNvPr id="8" name="Rettangolo 7"/>
          <p:cNvSpPr/>
          <p:nvPr/>
        </p:nvSpPr>
        <p:spPr>
          <a:xfrm>
            <a:off x="3566815" y="191085"/>
            <a:ext cx="48157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Don Pino </a:t>
            </a:r>
            <a:r>
              <a:rPr lang="it-IT" sz="5400" b="1" cap="none" spc="0" dirty="0" err="1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Puglisi</a:t>
            </a:r>
            <a:endParaRPr lang="it-IT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369647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069739" y="741928"/>
            <a:ext cx="184730" cy="216982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it-IT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it-IT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32539" y="686844"/>
            <a:ext cx="106184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COSA HA FATTO CONTRO LA MAFIA?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734262" y="1763114"/>
            <a:ext cx="57728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Don Giuseppe Diana cerca di aiutare la gente nei momenti resi difficili dalla camorra casalese, un clan che stava prendendo molto potere con a capo il boss Francesco Schiavone .</a:t>
            </a:r>
          </a:p>
          <a:p>
            <a:r>
              <a:rPr lang="it-IT" sz="2800" dirty="0"/>
              <a:t>Ha scritto nel 1991 un testamento spirituale contro la camorra intitolato </a:t>
            </a:r>
            <a:r>
              <a:rPr lang="it-IT" sz="2800" i="1" u="sng" dirty="0"/>
              <a:t>“Per amore del mio popolo”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019048" y="344905"/>
            <a:ext cx="85225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COME E QUANDO È MORTO?</a:t>
            </a:r>
            <a:endParaRPr lang="it-IT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898475" y="1897812"/>
            <a:ext cx="61937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Il 19 Marzo 1994, giorno del suo onomastico, Giuseppe Diana è </a:t>
            </a:r>
            <a:r>
              <a:rPr lang="it-IT" sz="2800" dirty="0" smtClean="0"/>
              <a:t>stato assassinato </a:t>
            </a:r>
            <a:r>
              <a:rPr lang="it-IT" sz="2800" dirty="0"/>
              <a:t>nella chiesa di San Nicola a Casal di </a:t>
            </a:r>
            <a:r>
              <a:rPr lang="it-IT" sz="2800" dirty="0" smtClean="0"/>
              <a:t>Principe, </a:t>
            </a:r>
            <a:r>
              <a:rPr lang="it-IT" sz="2800" dirty="0"/>
              <a:t>mentre celebrava la santa messa. Un camorrista lo </a:t>
            </a:r>
            <a:r>
              <a:rPr lang="it-IT" sz="2800" dirty="0" smtClean="0"/>
              <a:t>affrontò </a:t>
            </a:r>
            <a:r>
              <a:rPr lang="it-IT" sz="2800" dirty="0"/>
              <a:t>con una </a:t>
            </a:r>
            <a:r>
              <a:rPr lang="it-IT" sz="2800" dirty="0" smtClean="0"/>
              <a:t>pistola e </a:t>
            </a:r>
            <a:r>
              <a:rPr lang="it-IT" sz="2800" dirty="0"/>
              <a:t>i cinque proiettili </a:t>
            </a:r>
            <a:r>
              <a:rPr lang="it-IT" sz="2800" dirty="0" smtClean="0"/>
              <a:t>andarono</a:t>
            </a:r>
            <a:r>
              <a:rPr lang="it-IT" sz="2800" dirty="0" smtClean="0"/>
              <a:t> </a:t>
            </a:r>
            <a:r>
              <a:rPr lang="it-IT" sz="2800" dirty="0"/>
              <a:t>tutti a segno.</a:t>
            </a:r>
          </a:p>
          <a:p>
            <a:r>
              <a:rPr lang="it-IT" sz="2800" dirty="0"/>
              <a:t>L’ omicidio, di puro stampo camorristico, </a:t>
            </a:r>
            <a:r>
              <a:rPr lang="it-IT" sz="2800" dirty="0" smtClean="0"/>
              <a:t>fece </a:t>
            </a:r>
            <a:r>
              <a:rPr lang="it-IT" sz="2800" dirty="0"/>
              <a:t>scalpore in tutta Italia.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13680" y="2364059"/>
            <a:ext cx="1102855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Il 29 Settembre 1990 venne nominato parroco della chiesa di San Gaetano che si trova nel quartiere Brancaccio di Palermo.</a:t>
            </a:r>
          </a:p>
          <a:p>
            <a:r>
              <a:rPr lang="it-IT" sz="2800" dirty="0"/>
              <a:t>Egli non tentava di portare sulla giusta via coloro che erano già entrati nel vortice della mafia, ma cercava di non farvi entrare i bambini che </a:t>
            </a:r>
            <a:r>
              <a:rPr lang="it-IT" sz="2800" dirty="0" smtClean="0"/>
              <a:t>vivevano </a:t>
            </a:r>
            <a:r>
              <a:rPr lang="it-IT" sz="2800" dirty="0"/>
              <a:t>per strada e che </a:t>
            </a:r>
            <a:r>
              <a:rPr lang="it-IT" sz="2800" dirty="0" smtClean="0"/>
              <a:t>consideravano </a:t>
            </a:r>
            <a:r>
              <a:rPr lang="it-IT" sz="2800" dirty="0"/>
              <a:t>i mafiosi degli idoli, persone </a:t>
            </a:r>
            <a:r>
              <a:rPr lang="it-IT" sz="2800" dirty="0" smtClean="0"/>
              <a:t>da</a:t>
            </a:r>
            <a:r>
              <a:rPr lang="it-IT" sz="2800" dirty="0" smtClean="0"/>
              <a:t> </a:t>
            </a:r>
            <a:r>
              <a:rPr lang="it-IT" sz="2800" dirty="0"/>
              <a:t>rispettare.</a:t>
            </a:r>
          </a:p>
          <a:p>
            <a:r>
              <a:rPr lang="it-IT" sz="2800" dirty="0"/>
              <a:t>Egli infatti, attraverso attività e giochi, faceva capire loro che si può ottenere rispetto dagli altri senza essere criminali.</a:t>
            </a:r>
          </a:p>
        </p:txBody>
      </p:sp>
      <p:sp>
        <p:nvSpPr>
          <p:cNvPr id="4" name="Rettangolo 3"/>
          <p:cNvSpPr/>
          <p:nvPr/>
        </p:nvSpPr>
        <p:spPr>
          <a:xfrm>
            <a:off x="2043640" y="918197"/>
            <a:ext cx="97189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COSA HA FATTO IN </a:t>
            </a:r>
            <a:r>
              <a:rPr lang="it-IT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r>
              <a:rPr lang="it-IT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ARROCCHIA</a:t>
            </a:r>
            <a:r>
              <a:rPr lang="it-IT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5336753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098695" y="1829069"/>
            <a:ext cx="80623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Padre Pino </a:t>
            </a:r>
            <a:r>
              <a:rPr lang="it-IT" sz="2800" dirty="0" smtClean="0"/>
              <a:t>era </a:t>
            </a:r>
            <a:r>
              <a:rPr lang="it-IT" sz="2800" dirty="0"/>
              <a:t>consapevole del rischio che </a:t>
            </a:r>
            <a:r>
              <a:rPr lang="it-IT" sz="2800" dirty="0" smtClean="0"/>
              <a:t>correva, </a:t>
            </a:r>
            <a:r>
              <a:rPr lang="it-IT" sz="2800" dirty="0"/>
              <a:t>ma non </a:t>
            </a:r>
            <a:r>
              <a:rPr lang="it-IT" sz="2800" dirty="0" smtClean="0"/>
              <a:t>aveva</a:t>
            </a:r>
            <a:r>
              <a:rPr lang="it-IT" sz="2800" dirty="0" smtClean="0"/>
              <a:t> </a:t>
            </a:r>
            <a:r>
              <a:rPr lang="it-IT" sz="2800" dirty="0"/>
              <a:t>paura. Durante le prediche fatte dall’altare, si </a:t>
            </a:r>
            <a:r>
              <a:rPr lang="it-IT" sz="2800" dirty="0" smtClean="0"/>
              <a:t>rivolgeva </a:t>
            </a:r>
            <a:r>
              <a:rPr lang="it-IT" sz="2800" dirty="0"/>
              <a:t>direttamente ai </a:t>
            </a:r>
            <a:r>
              <a:rPr lang="it-IT" sz="2800" dirty="0" smtClean="0"/>
              <a:t>mafiosi; parlando, </a:t>
            </a:r>
            <a:r>
              <a:rPr lang="it-IT" sz="2800" dirty="0"/>
              <a:t>non </a:t>
            </a:r>
            <a:r>
              <a:rPr lang="it-IT" sz="2800" dirty="0" smtClean="0"/>
              <a:t>abbassava mai </a:t>
            </a:r>
            <a:r>
              <a:rPr lang="it-IT" sz="2800" dirty="0"/>
              <a:t>lo sguardo, ma al contempo non li </a:t>
            </a:r>
            <a:r>
              <a:rPr lang="it-IT" sz="2800" dirty="0" smtClean="0"/>
              <a:t>provocava, </a:t>
            </a:r>
            <a:r>
              <a:rPr lang="it-IT" sz="2800" dirty="0"/>
              <a:t>anzi li </a:t>
            </a:r>
            <a:r>
              <a:rPr lang="it-IT" sz="2800" dirty="0" smtClean="0"/>
              <a:t>guardava </a:t>
            </a:r>
            <a:r>
              <a:rPr lang="it-IT" sz="2800" dirty="0"/>
              <a:t>con amore, con lo stesso sguardo con cui Cristo guardò l’umanità.</a:t>
            </a:r>
          </a:p>
          <a:p>
            <a:r>
              <a:rPr lang="it-IT" sz="2800" dirty="0"/>
              <a:t>Il 29 Gennaio 1993 </a:t>
            </a:r>
            <a:r>
              <a:rPr lang="it-IT" sz="2800" dirty="0" smtClean="0"/>
              <a:t>inaugurò </a:t>
            </a:r>
            <a:r>
              <a:rPr lang="it-IT" sz="2800" dirty="0"/>
              <a:t>il centro Padre Nostro, un punto di riferimento per le famiglie del quartiere. </a:t>
            </a:r>
            <a:r>
              <a:rPr lang="it-IT" sz="2800" dirty="0" smtClean="0"/>
              <a:t>Offriva </a:t>
            </a:r>
            <a:r>
              <a:rPr lang="it-IT" sz="2800" dirty="0"/>
              <a:t>ciò che </a:t>
            </a:r>
            <a:r>
              <a:rPr lang="it-IT" sz="2800" dirty="0" smtClean="0"/>
              <a:t>era </a:t>
            </a:r>
            <a:r>
              <a:rPr lang="it-IT" sz="2800" dirty="0" err="1" smtClean="0"/>
              <a:t>necessario</a:t>
            </a:r>
            <a:r>
              <a:rPr lang="it-IT" sz="2800" dirty="0" err="1" smtClean="0"/>
              <a:t>:generi</a:t>
            </a:r>
            <a:r>
              <a:rPr lang="it-IT" sz="2800" dirty="0" smtClean="0"/>
              <a:t> </a:t>
            </a:r>
            <a:r>
              <a:rPr lang="it-IT" sz="2800" dirty="0"/>
              <a:t>alimentari, vestiti, supporto legale, sanitario e psicologico.</a:t>
            </a:r>
          </a:p>
        </p:txBody>
      </p:sp>
      <p:sp>
        <p:nvSpPr>
          <p:cNvPr id="5" name="Rettangolo 4"/>
          <p:cNvSpPr/>
          <p:nvPr/>
        </p:nvSpPr>
        <p:spPr>
          <a:xfrm>
            <a:off x="3192259" y="323287"/>
            <a:ext cx="6262805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5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PERCHÉ È STATO UCCISO?</a:t>
            </a:r>
          </a:p>
        </p:txBody>
      </p:sp>
    </p:spTree>
    <p:extLst>
      <p:ext uri="{BB962C8B-B14F-4D97-AF65-F5344CB8AC3E}">
        <p14:creationId xmlns:p14="http://schemas.microsoft.com/office/powerpoint/2010/main" val="148390417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44296" y="776377"/>
            <a:ext cx="6598839" cy="4291174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3554238" y="5194007"/>
            <a:ext cx="45831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Quartiere periferico di Palermo, controllato dalla criminalità organizzata attraverso i fratelli </a:t>
            </a:r>
            <a:r>
              <a:rPr lang="it-IT" sz="2000" dirty="0" err="1"/>
              <a:t>Graviano</a:t>
            </a:r>
            <a:r>
              <a:rPr lang="it-IT" sz="2000" dirty="0"/>
              <a:t>, capi-mafia legati alla famiglia del boss Leoluca Bagarella</a:t>
            </a:r>
            <a:r>
              <a:rPr lang="it-IT" dirty="0"/>
              <a:t>.</a:t>
            </a:r>
          </a:p>
        </p:txBody>
      </p:sp>
      <p:sp>
        <p:nvSpPr>
          <p:cNvPr id="7" name="Rettangolo 6"/>
          <p:cNvSpPr/>
          <p:nvPr/>
        </p:nvSpPr>
        <p:spPr>
          <a:xfrm>
            <a:off x="4051558" y="132202"/>
            <a:ext cx="3367909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5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BRANCACCIO</a:t>
            </a:r>
          </a:p>
        </p:txBody>
      </p:sp>
    </p:spTree>
    <p:extLst>
      <p:ext uri="{BB962C8B-B14F-4D97-AF65-F5344CB8AC3E}">
        <p14:creationId xmlns:p14="http://schemas.microsoft.com/office/powerpoint/2010/main" val="386843392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83531" y="1047570"/>
            <a:ext cx="4993422" cy="3445462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3955595" y="4984595"/>
            <a:ext cx="4583150" cy="8697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Tratto dal film «Alla luce del sole»</a:t>
            </a:r>
          </a:p>
          <a:p>
            <a:pPr algn="ctr"/>
            <a:r>
              <a:rPr lang="it-IT" dirty="0"/>
              <a:t>di </a:t>
            </a:r>
          </a:p>
          <a:p>
            <a:pPr algn="ctr"/>
            <a:r>
              <a:rPr lang="it-IT" dirty="0"/>
              <a:t>Roberto Faenza.  </a:t>
            </a:r>
          </a:p>
        </p:txBody>
      </p:sp>
    </p:spTree>
    <p:extLst>
      <p:ext uri="{BB962C8B-B14F-4D97-AF65-F5344CB8AC3E}">
        <p14:creationId xmlns:p14="http://schemas.microsoft.com/office/powerpoint/2010/main" val="191155977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437263" y="2897437"/>
            <a:ext cx="63016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Il 15 settembre 1993, giorno del suo 56° compleanno, mentre si avvicinava al portone della sua abitazione, qualcuno lo chiamò, lui si voltò e contemporaneamente qualcun altro gli scivolò alle spalle </a:t>
            </a:r>
            <a:r>
              <a:rPr lang="it-IT" sz="2400" dirty="0" smtClean="0"/>
              <a:t>ed </a:t>
            </a:r>
            <a:r>
              <a:rPr lang="it-IT" sz="2400" dirty="0"/>
              <a:t>esplose uno o più colpi di pistola alla nuca.</a:t>
            </a:r>
          </a:p>
        </p:txBody>
      </p:sp>
      <p:sp>
        <p:nvSpPr>
          <p:cNvPr id="7" name="Rettangolo 6"/>
          <p:cNvSpPr/>
          <p:nvPr/>
        </p:nvSpPr>
        <p:spPr>
          <a:xfrm>
            <a:off x="3269358" y="1237687"/>
            <a:ext cx="7128042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5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COME E QUANDO È MORTO?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-21335" y="724468"/>
            <a:ext cx="122133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COSA HA FATTO RIGUARDO ALLA CHIESA </a:t>
            </a:r>
            <a:endParaRPr lang="it-IT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484407" y="2449902"/>
            <a:ext cx="6970143" cy="3950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Nel 1968 entra in seminario, vi frequenta la scuola media e il liceo classico. Successivamente intraprende studi  teologici nel seminario di Posillipo; decide però di non proseguire e in seguito si laurea in filosofia alla Federico II.</a:t>
            </a:r>
          </a:p>
          <a:p>
            <a:r>
              <a:rPr lang="it-IT" sz="2800" dirty="0"/>
              <a:t>Nel 1982 è ordinato sacerdote. </a:t>
            </a:r>
          </a:p>
          <a:p>
            <a:r>
              <a:rPr lang="it-IT" sz="2800" dirty="0"/>
              <a:t>Nel Settembre 1989 diventa parroco della parrocchia di Casal di Principe 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isultati immagini per don pino puglisi fras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6604" y="331398"/>
            <a:ext cx="8212347" cy="5692156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333865" y="444472"/>
            <a:ext cx="5524269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45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DON GIUSEPPE DIANA</a:t>
            </a:r>
          </a:p>
        </p:txBody>
      </p:sp>
      <p:sp>
        <p:nvSpPr>
          <p:cNvPr id="5" name="CasellaDiTesto 4"/>
          <p:cNvSpPr txBox="1"/>
          <p:nvPr/>
        </p:nvSpPr>
        <p:spPr>
          <a:xfrm flipH="1">
            <a:off x="3327093" y="1542363"/>
            <a:ext cx="48364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Nasce a Casal di Principe, nei pressi di Aversa,da una famiglia di proprietari terrieri.</a:t>
            </a:r>
          </a:p>
          <a:p>
            <a:r>
              <a:rPr lang="it-IT" sz="2800" dirty="0"/>
              <a:t>Era  uno scout e per la sua morale essere prete e scout  significava la perfetta fusione di ideali e di servizio.</a:t>
            </a:r>
          </a:p>
          <a:p>
            <a:r>
              <a:rPr lang="it-IT" sz="2800" dirty="0"/>
              <a:t>Nel 2015 è stato annunciato che partirà un processo di beatificazione a suo nome.</a:t>
            </a:r>
          </a:p>
          <a:p>
            <a:endParaRPr lang="it-IT" sz="2800" dirty="0"/>
          </a:p>
        </p:txBody>
      </p:sp>
      <p:pic>
        <p:nvPicPr>
          <p:cNvPr id="1026" name="Picture 2" descr="Risultati immagini per foto don giuseppe dia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183" y="1276120"/>
            <a:ext cx="2514600" cy="3497263"/>
          </a:xfrm>
          <a:prstGeom prst="rect">
            <a:avLst/>
          </a:prstGeom>
          <a:noFill/>
        </p:spPr>
      </p:pic>
      <p:sp>
        <p:nvSpPr>
          <p:cNvPr id="6" name="Rettangolo 5"/>
          <p:cNvSpPr/>
          <p:nvPr/>
        </p:nvSpPr>
        <p:spPr>
          <a:xfrm>
            <a:off x="8264106" y="1276710"/>
            <a:ext cx="2587925" cy="12249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dirty="0"/>
              <a:t>1958-1994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554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1937-</dc:title>
  <dc:creator>Utente</dc:creator>
  <cp:lastModifiedBy>Utente</cp:lastModifiedBy>
  <cp:revision>48</cp:revision>
  <dcterms:created xsi:type="dcterms:W3CDTF">2016-10-20T13:10:40Z</dcterms:created>
  <dcterms:modified xsi:type="dcterms:W3CDTF">2017-03-16T14:34:51Z</dcterms:modified>
</cp:coreProperties>
</file>